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4"/>
  </p:sldMasterIdLst>
  <p:notesMasterIdLst>
    <p:notesMasterId r:id="rId46"/>
  </p:notesMasterIdLst>
  <p:sldIdLst>
    <p:sldId id="256" r:id="rId5"/>
    <p:sldId id="285" r:id="rId6"/>
    <p:sldId id="283" r:id="rId7"/>
    <p:sldId id="276" r:id="rId8"/>
    <p:sldId id="312" r:id="rId9"/>
    <p:sldId id="290" r:id="rId10"/>
    <p:sldId id="297" r:id="rId11"/>
    <p:sldId id="296" r:id="rId12"/>
    <p:sldId id="327" r:id="rId13"/>
    <p:sldId id="294" r:id="rId14"/>
    <p:sldId id="295" r:id="rId15"/>
    <p:sldId id="307" r:id="rId16"/>
    <p:sldId id="315" r:id="rId17"/>
    <p:sldId id="309" r:id="rId18"/>
    <p:sldId id="316" r:id="rId19"/>
    <p:sldId id="319" r:id="rId20"/>
    <p:sldId id="320" r:id="rId21"/>
    <p:sldId id="321" r:id="rId22"/>
    <p:sldId id="322" r:id="rId23"/>
    <p:sldId id="330" r:id="rId24"/>
    <p:sldId id="331" r:id="rId25"/>
    <p:sldId id="329" r:id="rId26"/>
    <p:sldId id="324" r:id="rId27"/>
    <p:sldId id="328" r:id="rId28"/>
    <p:sldId id="302" r:id="rId29"/>
    <p:sldId id="317" r:id="rId30"/>
    <p:sldId id="301" r:id="rId31"/>
    <p:sldId id="300" r:id="rId32"/>
    <p:sldId id="298" r:id="rId33"/>
    <p:sldId id="333" r:id="rId34"/>
    <p:sldId id="260" r:id="rId35"/>
    <p:sldId id="336" r:id="rId36"/>
    <p:sldId id="332" r:id="rId37"/>
    <p:sldId id="334" r:id="rId38"/>
    <p:sldId id="338" r:id="rId39"/>
    <p:sldId id="299" r:id="rId40"/>
    <p:sldId id="326" r:id="rId41"/>
    <p:sldId id="304" r:id="rId42"/>
    <p:sldId id="287" r:id="rId43"/>
    <p:sldId id="273" r:id="rId44"/>
    <p:sldId id="288" r:id="rId4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9D02926E-0107-4492-8CE1-3453103E82C4}">
          <p14:sldIdLst>
            <p14:sldId id="256"/>
            <p14:sldId id="285"/>
            <p14:sldId id="283"/>
            <p14:sldId id="276"/>
            <p14:sldId id="312"/>
            <p14:sldId id="290"/>
            <p14:sldId id="297"/>
            <p14:sldId id="296"/>
            <p14:sldId id="327"/>
            <p14:sldId id="294"/>
            <p14:sldId id="295"/>
            <p14:sldId id="307"/>
            <p14:sldId id="315"/>
            <p14:sldId id="309"/>
            <p14:sldId id="316"/>
            <p14:sldId id="319"/>
            <p14:sldId id="320"/>
            <p14:sldId id="321"/>
            <p14:sldId id="322"/>
            <p14:sldId id="330"/>
            <p14:sldId id="331"/>
            <p14:sldId id="329"/>
            <p14:sldId id="324"/>
            <p14:sldId id="328"/>
            <p14:sldId id="302"/>
            <p14:sldId id="317"/>
            <p14:sldId id="301"/>
            <p14:sldId id="300"/>
            <p14:sldId id="298"/>
            <p14:sldId id="333"/>
            <p14:sldId id="260"/>
            <p14:sldId id="336"/>
            <p14:sldId id="332"/>
            <p14:sldId id="334"/>
            <p14:sldId id="338"/>
            <p14:sldId id="299"/>
            <p14:sldId id="326"/>
            <p14:sldId id="304"/>
            <p14:sldId id="287"/>
            <p14:sldId id="273"/>
            <p14:sldId id="288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nna" initials="Anna" lastIdx="1" clrIdx="0">
    <p:extLst>
      <p:ext uri="{19B8F6BF-5375-455C-9EA6-DF929625EA0E}">
        <p15:presenceInfo xmlns:p15="http://schemas.microsoft.com/office/powerpoint/2012/main" userId="Anna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F5A92"/>
    <a:srgbClr val="1B2A4B"/>
    <a:srgbClr val="002060"/>
    <a:srgbClr val="AA131B"/>
    <a:srgbClr val="F2F2F2"/>
    <a:srgbClr val="A41E25"/>
    <a:srgbClr val="1D9A78"/>
    <a:srgbClr val="CC00FF"/>
    <a:srgbClr val="F9C7C9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786" autoAdjust="0"/>
    <p:restoredTop sz="94660"/>
  </p:normalViewPr>
  <p:slideViewPr>
    <p:cSldViewPr snapToGrid="0">
      <p:cViewPr varScale="1">
        <p:scale>
          <a:sx n="117" d="100"/>
          <a:sy n="117" d="100"/>
        </p:scale>
        <p:origin x="36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commentAuthors" Target="commentAuthors.xml"/><Relationship Id="rId50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presProps" Target="presProps.xml"/><Relationship Id="rId8" Type="http://schemas.openxmlformats.org/officeDocument/2006/relationships/slide" Target="slides/slide4.xml"/><Relationship Id="rId51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ru-RU" sz="12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Экспорт.  МТК «Восточное направление». </a:t>
            </a:r>
            <a:br>
              <a:rPr lang="ru-RU" sz="12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ru-RU" sz="12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Прогноз 2025, млн тонн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ru-RU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0981985168302563"/>
          <c:y val="0.25369414727939138"/>
          <c:w val="0.79492028406879423"/>
          <c:h val="0.49748580003443232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Экспорт. МТК «Восточное направление». Прогноз 2025</c:v>
                </c:pt>
              </c:strCache>
            </c:strRef>
          </c:tx>
          <c:dPt>
            <c:idx val="0"/>
            <c:bubble3D val="0"/>
            <c:spPr>
              <a:solidFill>
                <a:srgbClr val="A41E25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2-0EBB-4477-98CE-6CFF45E043D4}"/>
              </c:ext>
            </c:extLst>
          </c:dPt>
          <c:dPt>
            <c:idx val="1"/>
            <c:bubble3D val="0"/>
            <c:spPr>
              <a:solidFill>
                <a:srgbClr val="1D9A78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0EBB-4477-98CE-6CFF45E043D4}"/>
              </c:ext>
            </c:extLst>
          </c:dPt>
          <c:dPt>
            <c:idx val="2"/>
            <c:bubble3D val="0"/>
            <c:spPr>
              <a:solidFill>
                <a:srgbClr val="1B2A4B"/>
              </a:solidFill>
              <a:ln w="25400">
                <a:solidFill>
                  <a:srgbClr val="F2F2F2"/>
                </a:solidFill>
              </a:ln>
              <a:effectLst/>
              <a:sp3d contourW="25400">
                <a:contourClr>
                  <a:srgbClr val="F2F2F2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4-0EBB-4477-98CE-6CFF45E043D4}"/>
              </c:ext>
            </c:extLst>
          </c:dPt>
          <c:dLbls>
            <c:dLbl>
              <c:idx val="0"/>
              <c:layout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97" b="1" i="0" u="none" strike="noStrike" kern="1200" baseline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defRPr>
                    </a:pPr>
                    <a:r>
                      <a:rPr lang="en-US" dirty="0"/>
                      <a:t>226,8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0EBB-4477-98CE-6CFF45E043D4}"/>
                </c:ext>
              </c:extLst>
            </c:dLbl>
            <c:dLbl>
              <c:idx val="1"/>
              <c:layout>
                <c:manualLayout>
                  <c:x val="-9.8778623416243161E-2"/>
                  <c:y val="-0.14985305617219666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97" b="1" i="0" u="none" strike="noStrike" kern="1200" baseline="0">
                        <a:solidFill>
                          <a:srgbClr val="1D9A78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defRPr>
                    </a:pPr>
                    <a:fld id="{A137D979-E7D0-4078-BAE0-FC5A1D47BF2D}" type="VALUE">
                      <a:rPr lang="en-US">
                        <a:solidFill>
                          <a:schemeClr val="bg1"/>
                        </a:solidFill>
                      </a:rPr>
                      <a:pPr>
                        <a:defRPr b="1">
                          <a:solidFill>
                            <a:srgbClr val="1D9A78"/>
                          </a:solidFill>
                        </a:defRPr>
                      </a:pPr>
                      <a:t>[ЗНАЧЕНИЕ]</a:t>
                    </a:fld>
                    <a:endParaRPr lang="ru-RU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rgbClr val="1D9A78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0EBB-4477-98CE-6CFF45E043D4}"/>
                </c:ext>
              </c:extLst>
            </c:dLbl>
            <c:dLbl>
              <c:idx val="2"/>
              <c:layout/>
              <c:tx>
                <c:rich>
                  <a:bodyPr/>
                  <a:lstStyle/>
                  <a:p>
                    <a:fld id="{5C02145F-1221-4DAF-9281-9D2506003373}" type="VALUE">
                      <a:rPr lang="en-US">
                        <a:solidFill>
                          <a:schemeClr val="bg1"/>
                        </a:solidFill>
                      </a:rPr>
                      <a:pPr/>
                      <a:t>[ЗНАЧЕНИЕ]</a:t>
                    </a:fld>
                    <a:endParaRPr lang="ru-RU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0EBB-4477-98CE-6CFF45E043D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Лист1!$A$2:$A$4</c:f>
              <c:strCache>
                <c:ptCount val="3"/>
                <c:pt idx="0">
                  <c:v>Порты Дальнего Востока</c:v>
                </c:pt>
                <c:pt idx="1">
                  <c:v>Авто*</c:v>
                </c:pt>
                <c:pt idx="2">
                  <c:v>Всего </c:v>
                </c:pt>
              </c:strCache>
            </c:strRef>
          </c:cat>
          <c:val>
            <c:numRef>
              <c:f>Лист1!$B$2:$B$4</c:f>
              <c:numCache>
                <c:formatCode>#\ ##0.0;[Red]#\ ##0.0</c:formatCode>
                <c:ptCount val="3"/>
                <c:pt idx="0">
                  <c:v>200.5</c:v>
                </c:pt>
                <c:pt idx="1">
                  <c:v>26.3</c:v>
                </c:pt>
                <c:pt idx="2">
                  <c:v>289.2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EBB-4477-98CE-6CFF45E043D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6.585012269942167E-2"/>
          <c:y val="0.82316810421068276"/>
          <c:w val="0.81369980172048606"/>
          <c:h val="0.1511592609650282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ru-RU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>
          <a:latin typeface="Arial" panose="020B0604020202020204" pitchFamily="34" charset="0"/>
          <a:cs typeface="Arial" panose="020B0604020202020204" pitchFamily="34" charset="0"/>
        </a:defRPr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ru-RU" sz="1200" b="1" dirty="0">
                <a:solidFill>
                  <a:schemeClr val="tx1"/>
                </a:solidFill>
              </a:rPr>
              <a:t>Межрегиональные перевозки. </a:t>
            </a:r>
            <a:r>
              <a:rPr lang="ru-RU" sz="1200" b="1" i="0" u="none" strike="noStrike" kern="1200" spc="0" baseline="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2025 год, млн тонн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ru-RU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6000807942643158"/>
          <c:y val="0.25096988316929686"/>
          <c:w val="0.74748957514796766"/>
          <c:h val="0.50218335314932816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Межрегиональные перевозки. 2025 год</c:v>
                </c:pt>
              </c:strCache>
            </c:strRef>
          </c:tx>
          <c:spPr>
            <a:solidFill>
              <a:srgbClr val="A41E25"/>
            </a:solidFill>
          </c:spPr>
          <c:dPt>
            <c:idx val="0"/>
            <c:bubble3D val="0"/>
            <c:spPr>
              <a:solidFill>
                <a:srgbClr val="A41E25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CD0A-4BC1-A5F9-59D93258CF00}"/>
              </c:ext>
            </c:extLst>
          </c:dPt>
          <c:dPt>
            <c:idx val="1"/>
            <c:bubble3D val="0"/>
            <c:spPr>
              <a:solidFill>
                <a:srgbClr val="F9C7C9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CD0A-4BC1-A5F9-59D93258CF00}"/>
              </c:ext>
            </c:extLst>
          </c:dPt>
          <c:dPt>
            <c:idx val="2"/>
            <c:bubble3D val="0"/>
            <c:spPr>
              <a:solidFill>
                <a:srgbClr val="A41E25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CD0A-4BC1-A5F9-59D93258CF00}"/>
              </c:ext>
            </c:extLst>
          </c:dPt>
          <c:dPt>
            <c:idx val="3"/>
            <c:bubble3D val="0"/>
            <c:spPr>
              <a:solidFill>
                <a:srgbClr val="A41E25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CD0A-4BC1-A5F9-59D93258CF00}"/>
              </c:ext>
            </c:extLst>
          </c:dPt>
          <c:dLbls>
            <c:dLbl>
              <c:idx val="0"/>
              <c:layout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97" b="1" i="0" u="none" strike="noStrike" kern="1200" baseline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defRPr>
                    </a:pPr>
                    <a:r>
                      <a:rPr lang="en-US" dirty="0">
                        <a:solidFill>
                          <a:schemeClr val="bg1"/>
                        </a:solidFill>
                      </a:rPr>
                      <a:t>903,75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CD0A-4BC1-A5F9-59D93258CF00}"/>
                </c:ext>
              </c:extLst>
            </c:dLbl>
            <c:dLbl>
              <c:idx val="1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CD0A-4BC1-A5F9-59D93258CF0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2"/>
                <c:pt idx="0">
                  <c:v>Всего межрегион.торговля</c:v>
                </c:pt>
                <c:pt idx="1">
                  <c:v>Авто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695.9</c:v>
                </c:pt>
                <c:pt idx="1">
                  <c:v>207.9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CD0A-4BC1-A5F9-59D93258CF0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egendEntry>
        <c:idx val="2"/>
        <c:delete val="1"/>
      </c:legendEntry>
      <c:legendEntry>
        <c:idx val="3"/>
        <c:delete val="1"/>
      </c:legendEntry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1" i="0" u="none" strike="noStrike" kern="1200" baseline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ru-RU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>
          <a:latin typeface="Arial" panose="020B0604020202020204" pitchFamily="34" charset="0"/>
          <a:cs typeface="Arial" panose="020B0604020202020204" pitchFamily="34" charset="0"/>
        </a:defRPr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1" i="0" u="none" strike="noStrike" kern="1200" spc="0" baseline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ru-RU" sz="12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Экспорт. МТК «Азово-Черноморское направление». 2025 год, млн тонн 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spc="0" baseline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ru-RU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9375999561417503"/>
          <c:y val="0.22131629006804909"/>
          <c:w val="0.7009379643930328"/>
          <c:h val="0.49530717581191513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Экспорт. МТК «Азово-Черноморское направление». 2025 год, млн тонн </c:v>
                </c:pt>
              </c:strCache>
            </c:strRef>
          </c:tx>
          <c:spPr>
            <a:solidFill>
              <a:srgbClr val="1D9A78"/>
            </a:solidFill>
          </c:spPr>
          <c:dPt>
            <c:idx val="0"/>
            <c:bubble3D val="0"/>
            <c:spPr>
              <a:solidFill>
                <a:srgbClr val="1D9A78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3995-4150-A979-91A4D8C03B39}"/>
              </c:ext>
            </c:extLst>
          </c:dPt>
          <c:dPt>
            <c:idx val="1"/>
            <c:bubble3D val="0"/>
            <c:spPr>
              <a:solidFill>
                <a:srgbClr val="F2F2F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3995-4150-A979-91A4D8C03B39}"/>
              </c:ext>
            </c:extLst>
          </c:dPt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dirty="0"/>
                      <a:t>198,6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3995-4150-A979-91A4D8C03B39}"/>
                </c:ext>
              </c:extLst>
            </c:dLbl>
            <c:dLbl>
              <c:idx val="1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3995-4150-A979-91A4D8C03B3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Всего</c:v>
                </c:pt>
                <c:pt idx="1">
                  <c:v>Авто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156.69999999999999</c:v>
                </c:pt>
                <c:pt idx="1">
                  <c:v>41.9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3995-4150-A979-91A4D8C03B3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1" i="0" u="none" strike="noStrike" kern="1200" baseline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ru-RU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>
          <a:latin typeface="Arial" panose="020B0604020202020204" pitchFamily="34" charset="0"/>
          <a:cs typeface="Arial" panose="020B0604020202020204" pitchFamily="34" charset="0"/>
        </a:defRPr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0D3905-0604-4BD4-9025-A84A873551AF}" type="datetimeFigureOut">
              <a:rPr lang="ru-RU" smtClean="0"/>
              <a:t>16.04.2025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6A72E5-E4E1-42EC-9A4C-266B6C3A38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61976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55664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805C68-BEA8-42AF-8329-6E75224E3307}" type="datetime1">
              <a:rPr lang="ru-RU" smtClean="0"/>
              <a:t>16.04.2025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03A72-FF8F-4EA6-9DE2-DEA28CA095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92868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E5D10-F1D0-41E8-84BA-0B7DD881E0F8}" type="datetime1">
              <a:rPr lang="ru-RU" smtClean="0"/>
              <a:t>16.04.2025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03A72-FF8F-4EA6-9DE2-DEA28CA095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13650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9B1158-27EC-4442-B62B-B79BB1AD016B}" type="datetime1">
              <a:rPr lang="ru-RU" smtClean="0"/>
              <a:t>16.04.2025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03A72-FF8F-4EA6-9DE2-DEA28CA095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56179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1DD26D-B32E-4D6F-9DA6-56AD0EAE2F5F}" type="datetime1">
              <a:rPr lang="ru-RU" smtClean="0"/>
              <a:t>16.04.2025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03A72-FF8F-4EA6-9DE2-DEA28CA095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38478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064B68-48F0-4B48-8E6B-D7BF73ED249E}" type="datetime1">
              <a:rPr lang="ru-RU" smtClean="0"/>
              <a:t>16.04.2025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03A72-FF8F-4EA6-9DE2-DEA28CA095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82815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79860-4900-440C-BF47-03AE3AA014CE}" type="datetime1">
              <a:rPr lang="ru-RU" smtClean="0"/>
              <a:t>16.04.2025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03A72-FF8F-4EA6-9DE2-DEA28CA095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1676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C5277-CA7F-4A9A-858E-782B757FEAF8}" type="datetime1">
              <a:rPr lang="ru-RU" smtClean="0"/>
              <a:t>16.04.2025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03A72-FF8F-4EA6-9DE2-DEA28CA095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74775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F03A3-2C1D-46E4-B525-3DE41D4632CC}" type="datetime1">
              <a:rPr lang="ru-RU" smtClean="0"/>
              <a:t>16.04.2025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03A72-FF8F-4EA6-9DE2-DEA28CA095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37350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DDE84-3E28-4F84-8358-ECAF65BF9E68}" type="datetime1">
              <a:rPr lang="ru-RU" smtClean="0"/>
              <a:t>16.04.2025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03A72-FF8F-4EA6-9DE2-DEA28CA095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35892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21FC72-4B4D-4B41-87B7-D77B33FEFC15}" type="datetime1">
              <a:rPr lang="ru-RU" smtClean="0"/>
              <a:t>16.04.2025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03A72-FF8F-4EA6-9DE2-DEA28CA095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25166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92CB3-34FC-41E1-9D7D-315B184A84C5}" type="datetime1">
              <a:rPr lang="ru-RU" smtClean="0"/>
              <a:t>16.04.2025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03A72-FF8F-4EA6-9DE2-DEA28CA095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34271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B431B5-FE25-44CE-826F-17B96BF4F427}" type="datetime1">
              <a:rPr lang="ru-RU" smtClean="0"/>
              <a:t>16.04.2025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C03A72-FF8F-4EA6-9DE2-DEA28CA095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42282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9.png"/><Relationship Id="rId7" Type="http://schemas.openxmlformats.org/officeDocument/2006/relationships/image" Target="../media/image45.png"/><Relationship Id="rId2" Type="http://schemas.openxmlformats.org/officeDocument/2006/relationships/image" Target="../media/image48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image" Target="../media/image44.png"/><Relationship Id="rId4" Type="http://schemas.openxmlformats.org/officeDocument/2006/relationships/image" Target="../media/image5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jpeg"/><Relationship Id="rId4" Type="http://schemas.openxmlformats.org/officeDocument/2006/relationships/image" Target="../media/image5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841248" y="4368468"/>
            <a:ext cx="1036320" cy="45719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841248" y="5460816"/>
            <a:ext cx="1734804" cy="402336"/>
          </a:xfrm>
          <a:prstGeom prst="roundRect">
            <a:avLst/>
          </a:prstGeom>
          <a:solidFill>
            <a:srgbClr val="A41E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24 апреля 2025</a:t>
            </a:r>
          </a:p>
        </p:txBody>
      </p:sp>
      <p:sp>
        <p:nvSpPr>
          <p:cNvPr id="10" name="Подзаголовок 2"/>
          <p:cNvSpPr txBox="1">
            <a:spLocks/>
          </p:cNvSpPr>
          <p:nvPr/>
        </p:nvSpPr>
        <p:spPr>
          <a:xfrm>
            <a:off x="755904" y="4612153"/>
            <a:ext cx="10597896" cy="8486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ГОРОВАЯ Татьяна Викторовна</a:t>
            </a:r>
          </a:p>
          <a:p>
            <a:pPr algn="l"/>
            <a:r>
              <a:rPr lang="ru-RU" baseline="30000" dirty="0">
                <a:latin typeface="Arial" panose="020B0604020202020204" pitchFamily="34" charset="0"/>
                <a:cs typeface="Arial" panose="020B0604020202020204" pitchFamily="34" charset="0"/>
              </a:rPr>
              <a:t>Председатель Общественного совета при Минтрансе России, </a:t>
            </a:r>
            <a:br>
              <a:rPr lang="ru-RU" baseline="30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baseline="30000" dirty="0">
                <a:latin typeface="Arial" panose="020B0604020202020204" pitchFamily="34" charset="0"/>
                <a:cs typeface="Arial" panose="020B0604020202020204" pitchFamily="34" charset="0"/>
              </a:rPr>
              <a:t>первый заместитель генерального директора Фонда «Центр стратегических разработок»</a:t>
            </a:r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id="{8B3FF0CC-C8BD-46C3-BDEA-C564B451937A}"/>
              </a:ext>
            </a:extLst>
          </p:cNvPr>
          <p:cNvSpPr/>
          <p:nvPr/>
        </p:nvSpPr>
        <p:spPr>
          <a:xfrm>
            <a:off x="10452462" y="2522084"/>
            <a:ext cx="1395487" cy="1334277"/>
          </a:xfrm>
          <a:prstGeom prst="ellipse">
            <a:avLst/>
          </a:prstGeom>
          <a:solidFill>
            <a:srgbClr val="A41E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EE89A72-775B-4AA1-99C0-F014DE25BE9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513" t="1095" r="15442" b="43421"/>
          <a:stretch/>
        </p:blipFill>
        <p:spPr>
          <a:xfrm>
            <a:off x="10580098" y="2636903"/>
            <a:ext cx="1140214" cy="110463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77F0D6B-4448-4E98-89D4-1F3E9568B3A5}"/>
              </a:ext>
            </a:extLst>
          </p:cNvPr>
          <p:cNvSpPr txBox="1"/>
          <p:nvPr/>
        </p:nvSpPr>
        <p:spPr>
          <a:xfrm>
            <a:off x="841248" y="3189222"/>
            <a:ext cx="9611213" cy="995144"/>
          </a:xfrm>
          <a:prstGeom prst="rect">
            <a:avLst/>
          </a:prstGeom>
          <a:noFill/>
        </p:spPr>
        <p:txBody>
          <a:bodyPr wrap="square" anchor="b">
            <a:spAutoFit/>
          </a:bodyPr>
          <a:lstStyle/>
          <a:p>
            <a:pPr>
              <a:lnSpc>
                <a:spcPct val="100000"/>
              </a:lnSpc>
            </a:pPr>
            <a:r>
              <a:rPr lang="ru-RU" sz="4400" b="1" baseline="30000" dirty="0">
                <a:solidFill>
                  <a:srgbClr val="1B2A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СОЗДАНИЕ САМОЙ ЭФФЕКТИВНОЙ В МИРЕ </a:t>
            </a:r>
            <a:br>
              <a:rPr lang="ru-RU" sz="4400" b="1" baseline="30000" dirty="0">
                <a:solidFill>
                  <a:srgbClr val="1B2A4B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4400" b="1" baseline="30000" dirty="0">
                <a:solidFill>
                  <a:srgbClr val="1B2A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ТРАНСПОРТНОЙ СИСТЕМЫ: ЗАЧЕМ? КТО? КАК?</a:t>
            </a:r>
            <a:endParaRPr lang="ru-RU" sz="4400" b="1" baseline="300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Рисунок 12" descr="Изображение выглядит как текст, Шрифт, Графика, логотип&#10;&#10;Автоматически созданное описание">
            <a:extLst>
              <a:ext uri="{FF2B5EF4-FFF2-40B4-BE49-F238E27FC236}">
                <a16:creationId xmlns:a16="http://schemas.microsoft.com/office/drawing/2014/main" id="{665D07D4-225C-459C-82C8-9938E0C90FF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2461" y="5833834"/>
            <a:ext cx="1267850" cy="724701"/>
          </a:xfrm>
          <a:prstGeom prst="rect">
            <a:avLst/>
          </a:prstGeom>
          <a:solidFill>
            <a:srgbClr val="5F5A92"/>
          </a:solidFill>
        </p:spPr>
      </p:pic>
    </p:spTree>
    <p:extLst>
      <p:ext uri="{BB962C8B-B14F-4D97-AF65-F5344CB8AC3E}">
        <p14:creationId xmlns:p14="http://schemas.microsoft.com/office/powerpoint/2010/main" val="33005992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8B213828-735F-4A70-BAA8-575C18016299}"/>
              </a:ext>
            </a:extLst>
          </p:cNvPr>
          <p:cNvSpPr/>
          <p:nvPr/>
        </p:nvSpPr>
        <p:spPr>
          <a:xfrm>
            <a:off x="919893" y="997565"/>
            <a:ext cx="4767757" cy="2303990"/>
          </a:xfrm>
          <a:prstGeom prst="roundRect">
            <a:avLst>
              <a:gd name="adj" fmla="val 25008"/>
            </a:avLst>
          </a:prstGeom>
          <a:gradFill flip="none" rotWithShape="1">
            <a:gsLst>
              <a:gs pos="0">
                <a:srgbClr val="A41E25">
                  <a:shade val="30000"/>
                  <a:satMod val="115000"/>
                </a:srgbClr>
              </a:gs>
              <a:gs pos="50000">
                <a:srgbClr val="A41E25">
                  <a:shade val="67500"/>
                  <a:satMod val="115000"/>
                </a:srgbClr>
              </a:gs>
              <a:gs pos="100000">
                <a:srgbClr val="A41E25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1200" b="1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МИССИЯ</a:t>
            </a:r>
          </a:p>
          <a:p>
            <a:pPr algn="l"/>
            <a:endParaRPr lang="ru-RU" sz="1200" b="0" i="0" dirty="0"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ru-RU" sz="1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Создание самой эффективной в мире транспортной системы</a:t>
            </a:r>
          </a:p>
          <a:p>
            <a:pPr marL="285750" lvl="0" indent="-28575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§"/>
            </a:pPr>
            <a:r>
              <a:rPr lang="ru-RU" sz="1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для повышения конкурентоспособности экономики</a:t>
            </a:r>
          </a:p>
          <a:p>
            <a:pPr marL="285750" lvl="0" indent="-28575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§"/>
            </a:pPr>
            <a:r>
              <a:rPr lang="ru-RU" sz="1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1400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для повышения качества </a:t>
            </a:r>
            <a:r>
              <a:rPr lang="ru-RU" sz="1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жизни</a:t>
            </a:r>
          </a:p>
        </p:txBody>
      </p:sp>
      <p:sp>
        <p:nvSpPr>
          <p:cNvPr id="24" name="Овал 23">
            <a:extLst>
              <a:ext uri="{FF2B5EF4-FFF2-40B4-BE49-F238E27FC236}">
                <a16:creationId xmlns:a16="http://schemas.microsoft.com/office/drawing/2014/main" id="{9A46DBE3-1C2F-4947-89D5-25B3CB626746}"/>
              </a:ext>
            </a:extLst>
          </p:cNvPr>
          <p:cNvSpPr/>
          <p:nvPr/>
        </p:nvSpPr>
        <p:spPr>
          <a:xfrm>
            <a:off x="551680" y="701515"/>
            <a:ext cx="885367" cy="884495"/>
          </a:xfrm>
          <a:prstGeom prst="ellipse">
            <a:avLst/>
          </a:prstGeom>
          <a:solidFill>
            <a:schemeClr val="bg1"/>
          </a:solidFill>
          <a:ln>
            <a:solidFill>
              <a:srgbClr val="F2F2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3F082B09-D0A0-4B00-BFCE-CF226108746A}"/>
              </a:ext>
            </a:extLst>
          </p:cNvPr>
          <p:cNvSpPr/>
          <p:nvPr/>
        </p:nvSpPr>
        <p:spPr>
          <a:xfrm>
            <a:off x="-35523" y="314235"/>
            <a:ext cx="12192000" cy="360000"/>
          </a:xfrm>
          <a:prstGeom prst="rect">
            <a:avLst/>
          </a:prstGeom>
          <a:solidFill>
            <a:srgbClr val="1A294A"/>
          </a:solidFill>
          <a:ln>
            <a:noFill/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rIns="360000" rtlCol="0" anchor="ctr"/>
          <a:lstStyle/>
          <a:p>
            <a:pPr algn="ctr"/>
            <a:r>
              <a:rPr lang="ru-RU" sz="1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Миссия Минтранса России</a:t>
            </a:r>
            <a:endParaRPr lang="ru-RU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76ABA94B-B8E4-4704-8078-1CBB49DC976A}"/>
              </a:ext>
            </a:extLst>
          </p:cNvPr>
          <p:cNvSpPr/>
          <p:nvPr/>
        </p:nvSpPr>
        <p:spPr>
          <a:xfrm>
            <a:off x="6489427" y="1005731"/>
            <a:ext cx="4767757" cy="2339476"/>
          </a:xfrm>
          <a:prstGeom prst="roundRect">
            <a:avLst>
              <a:gd name="adj" fmla="val 17514"/>
            </a:avLst>
          </a:prstGeom>
          <a:gradFill flip="none" rotWithShape="1">
            <a:gsLst>
              <a:gs pos="0">
                <a:srgbClr val="A41E25">
                  <a:shade val="30000"/>
                  <a:satMod val="115000"/>
                </a:srgbClr>
              </a:gs>
              <a:gs pos="50000">
                <a:srgbClr val="A41E25">
                  <a:shade val="67500"/>
                  <a:satMod val="115000"/>
                </a:srgbClr>
              </a:gs>
              <a:gs pos="100000">
                <a:srgbClr val="A41E25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l">
              <a:buFont typeface="Wingdings" panose="05000000000000000000" pitchFamily="2" charset="2"/>
              <a:buChar char="v"/>
            </a:pPr>
            <a:r>
              <a:rPr lang="ru-RU" sz="1200" b="1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ВИДЕНИЕ</a:t>
            </a:r>
          </a:p>
          <a:p>
            <a:pPr marL="285750" indent="-285750" algn="l">
              <a:buFont typeface="Wingdings" panose="05000000000000000000" pitchFamily="2" charset="2"/>
              <a:buChar char="v"/>
            </a:pPr>
            <a:endParaRPr lang="ru-RU" sz="1200" b="0" i="0" dirty="0"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spcAft>
                <a:spcPts val="600"/>
              </a:spcAft>
            </a:pPr>
            <a:r>
              <a:rPr lang="ru-RU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Необходимо создавать доступный транспорт всем:</a:t>
            </a:r>
          </a:p>
          <a:p>
            <a:pPr marL="285750" indent="-285750" algn="l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ru-RU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Для наших граждан – независимо от места их проживания. </a:t>
            </a:r>
          </a:p>
          <a:p>
            <a:pPr marL="285750" indent="-285750" algn="l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ru-RU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Для бизнеса – отечественного и иностранного.</a:t>
            </a:r>
          </a:p>
          <a:p>
            <a:pPr algn="l">
              <a:spcAft>
                <a:spcPts val="600"/>
              </a:spcAft>
            </a:pPr>
            <a:r>
              <a:rPr lang="ru-RU" sz="14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Транспорт должен стать предметом гордости в нашей стране.</a:t>
            </a: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F1C944FB-20C5-4F62-AD0E-59180B59A06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152" y="763856"/>
            <a:ext cx="763895" cy="763895"/>
          </a:xfrm>
          <a:prstGeom prst="rect">
            <a:avLst/>
          </a:prstGeom>
        </p:spPr>
      </p:pic>
      <p:sp>
        <p:nvSpPr>
          <p:cNvPr id="26" name="Овал 25">
            <a:extLst>
              <a:ext uri="{FF2B5EF4-FFF2-40B4-BE49-F238E27FC236}">
                <a16:creationId xmlns:a16="http://schemas.microsoft.com/office/drawing/2014/main" id="{E4C2FA1E-DC0B-4A9B-A2AD-BAE0FAE5A88A}"/>
              </a:ext>
            </a:extLst>
          </p:cNvPr>
          <p:cNvSpPr/>
          <p:nvPr/>
        </p:nvSpPr>
        <p:spPr>
          <a:xfrm>
            <a:off x="5995128" y="700953"/>
            <a:ext cx="885367" cy="884495"/>
          </a:xfrm>
          <a:prstGeom prst="ellipse">
            <a:avLst/>
          </a:prstGeom>
          <a:solidFill>
            <a:schemeClr val="bg1"/>
          </a:solidFill>
          <a:ln>
            <a:solidFill>
              <a:srgbClr val="F2F2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872F5119-7A66-4026-BCDE-3340B6FB0B5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5863" y="793643"/>
            <a:ext cx="763895" cy="763895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A55686E0-E435-4AF8-B25A-150AEA23A6F0}"/>
              </a:ext>
            </a:extLst>
          </p:cNvPr>
          <p:cNvSpPr txBox="1"/>
          <p:nvPr/>
        </p:nvSpPr>
        <p:spPr>
          <a:xfrm>
            <a:off x="551680" y="3410017"/>
            <a:ext cx="11017595" cy="369332"/>
          </a:xfrm>
          <a:prstGeom prst="rect">
            <a:avLst/>
          </a:prstGeom>
          <a:gradFill flip="none" rotWithShape="1">
            <a:gsLst>
              <a:gs pos="0">
                <a:srgbClr val="1D9A78">
                  <a:shade val="30000"/>
                  <a:satMod val="115000"/>
                </a:srgbClr>
              </a:gs>
              <a:gs pos="50000">
                <a:srgbClr val="1D9A78">
                  <a:shade val="67500"/>
                  <a:satMod val="115000"/>
                </a:srgbClr>
              </a:gs>
              <a:gs pos="100000">
                <a:srgbClr val="1D9A78">
                  <a:shade val="100000"/>
                  <a:satMod val="115000"/>
                </a:srgbClr>
              </a:gs>
            </a:gsLst>
            <a:lin ang="2700000" scaled="1"/>
            <a:tileRect/>
          </a:gradFill>
        </p:spPr>
        <p:txBody>
          <a:bodyPr wrap="square">
            <a:spAutoFit/>
          </a:bodyPr>
          <a:lstStyle/>
          <a:p>
            <a:pPr algn="ctr"/>
            <a:r>
              <a:rPr lang="ru-RU" sz="1800" b="1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Ценности Минтранса</a:t>
            </a:r>
          </a:p>
        </p:txBody>
      </p:sp>
      <p:sp>
        <p:nvSpPr>
          <p:cNvPr id="22" name="Прямоугольник: скругленные углы 21">
            <a:extLst>
              <a:ext uri="{FF2B5EF4-FFF2-40B4-BE49-F238E27FC236}">
                <a16:creationId xmlns:a16="http://schemas.microsoft.com/office/drawing/2014/main" id="{6D31BE2F-4E8F-47E8-9E88-8AF1883F0B62}"/>
              </a:ext>
            </a:extLst>
          </p:cNvPr>
          <p:cNvSpPr/>
          <p:nvPr/>
        </p:nvSpPr>
        <p:spPr>
          <a:xfrm>
            <a:off x="1050845" y="4529708"/>
            <a:ext cx="2892868" cy="1330727"/>
          </a:xfrm>
          <a:prstGeom prst="roundRect">
            <a:avLst>
              <a:gd name="adj" fmla="val 28046"/>
            </a:avLst>
          </a:prstGeom>
          <a:solidFill>
            <a:srgbClr val="1B2A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l">
              <a:buFont typeface="Wingdings" panose="05000000000000000000" pitchFamily="2" charset="2"/>
              <a:buChar char="v"/>
            </a:pPr>
            <a:r>
              <a:rPr lang="ru-RU" sz="1200" b="1" i="0" cap="all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Пассажир</a:t>
            </a:r>
            <a:endParaRPr lang="ru-RU" sz="1200" b="0" i="0" cap="all" dirty="0"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ru-RU" sz="1200" b="0" i="0" cap="all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1200" b="0" i="0" cap="all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Реализация его потребностей в передвижении и сервисах – на первом месте.</a:t>
            </a:r>
          </a:p>
        </p:txBody>
      </p:sp>
      <p:sp>
        <p:nvSpPr>
          <p:cNvPr id="25" name="Овал 24">
            <a:extLst>
              <a:ext uri="{FF2B5EF4-FFF2-40B4-BE49-F238E27FC236}">
                <a16:creationId xmlns:a16="http://schemas.microsoft.com/office/drawing/2014/main" id="{7D0322D0-4208-419A-998E-8C153C90A71B}"/>
              </a:ext>
            </a:extLst>
          </p:cNvPr>
          <p:cNvSpPr/>
          <p:nvPr/>
        </p:nvSpPr>
        <p:spPr>
          <a:xfrm>
            <a:off x="551680" y="4190669"/>
            <a:ext cx="885367" cy="884495"/>
          </a:xfrm>
          <a:prstGeom prst="ellipse">
            <a:avLst/>
          </a:prstGeom>
          <a:solidFill>
            <a:schemeClr val="bg1"/>
          </a:solidFill>
          <a:ln>
            <a:solidFill>
              <a:srgbClr val="F2F2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0C824035-C718-4789-B4EE-E6B250B2848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397" y="4296219"/>
            <a:ext cx="675970" cy="675970"/>
          </a:xfrm>
          <a:prstGeom prst="rect">
            <a:avLst/>
          </a:prstGeom>
        </p:spPr>
      </p:pic>
      <p:sp>
        <p:nvSpPr>
          <p:cNvPr id="31" name="Прямоугольник: скругленные углы 30">
            <a:extLst>
              <a:ext uri="{FF2B5EF4-FFF2-40B4-BE49-F238E27FC236}">
                <a16:creationId xmlns:a16="http://schemas.microsoft.com/office/drawing/2014/main" id="{68018760-375C-4C25-8700-04B496F0A0CE}"/>
              </a:ext>
            </a:extLst>
          </p:cNvPr>
          <p:cNvSpPr/>
          <p:nvPr/>
        </p:nvSpPr>
        <p:spPr>
          <a:xfrm>
            <a:off x="4459588" y="4529708"/>
            <a:ext cx="2892868" cy="1330727"/>
          </a:xfrm>
          <a:prstGeom prst="roundRect">
            <a:avLst>
              <a:gd name="adj" fmla="val 31132"/>
            </a:avLst>
          </a:prstGeom>
          <a:solidFill>
            <a:srgbClr val="1B2A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l">
              <a:buFont typeface="Wingdings" panose="05000000000000000000" pitchFamily="2" charset="2"/>
              <a:buChar char="v"/>
            </a:pPr>
            <a:r>
              <a:rPr lang="ru-RU" sz="1200" b="1" i="0" cap="all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Безопасность</a:t>
            </a:r>
            <a:endParaRPr lang="ru-RU" sz="1200" b="0" i="0" cap="all" dirty="0"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ru-RU" sz="1200" b="0" i="0" cap="all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1200" b="0" i="0" cap="all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 ущерб безопасности </a:t>
            </a:r>
            <a:r>
              <a:rPr lang="ru-RU" sz="1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не может нарушаться ни один технологический процесс</a:t>
            </a:r>
            <a:r>
              <a:rPr lang="ru-RU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34" name="Овал 33">
            <a:extLst>
              <a:ext uri="{FF2B5EF4-FFF2-40B4-BE49-F238E27FC236}">
                <a16:creationId xmlns:a16="http://schemas.microsoft.com/office/drawing/2014/main" id="{DD9A7F93-B8E1-4639-940E-FF85E0DAE0A4}"/>
              </a:ext>
            </a:extLst>
          </p:cNvPr>
          <p:cNvSpPr/>
          <p:nvPr/>
        </p:nvSpPr>
        <p:spPr>
          <a:xfrm>
            <a:off x="3952068" y="4153479"/>
            <a:ext cx="885367" cy="884495"/>
          </a:xfrm>
          <a:prstGeom prst="ellipse">
            <a:avLst/>
          </a:prstGeom>
          <a:solidFill>
            <a:schemeClr val="bg1"/>
          </a:solidFill>
          <a:ln>
            <a:solidFill>
              <a:srgbClr val="F2F2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D6812254-160B-4A2C-A7D8-90B3AA286F4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5032" y="4288054"/>
            <a:ext cx="675970" cy="675970"/>
          </a:xfrm>
          <a:prstGeom prst="rect">
            <a:avLst/>
          </a:prstGeom>
        </p:spPr>
      </p:pic>
      <p:sp>
        <p:nvSpPr>
          <p:cNvPr id="37" name="Прямоугольник: скругленные углы 36">
            <a:extLst>
              <a:ext uri="{FF2B5EF4-FFF2-40B4-BE49-F238E27FC236}">
                <a16:creationId xmlns:a16="http://schemas.microsoft.com/office/drawing/2014/main" id="{E1C47F6A-EE68-4413-962A-567B4EA578C5}"/>
              </a:ext>
            </a:extLst>
          </p:cNvPr>
          <p:cNvSpPr/>
          <p:nvPr/>
        </p:nvSpPr>
        <p:spPr>
          <a:xfrm>
            <a:off x="7560297" y="3959258"/>
            <a:ext cx="3997306" cy="2761825"/>
          </a:xfrm>
          <a:prstGeom prst="roundRect">
            <a:avLst>
              <a:gd name="adj" fmla="val 25679"/>
            </a:avLst>
          </a:prstGeom>
          <a:solidFill>
            <a:srgbClr val="1B2A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l"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ru-RU" sz="1200" b="1" i="0" cap="all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Служение </a:t>
            </a:r>
            <a:br>
              <a:rPr lang="ru-RU" sz="1200" b="1" i="0" cap="all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200" b="1" i="0" cap="all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и товарищество</a:t>
            </a:r>
          </a:p>
          <a:p>
            <a:pPr marL="285750" indent="-285750" algn="l">
              <a:spcAft>
                <a:spcPts val="600"/>
              </a:spcAft>
              <a:buFont typeface="Wingdings" panose="05000000000000000000" pitchFamily="2" charset="2"/>
              <a:buChar char="v"/>
            </a:pPr>
            <a:endParaRPr lang="ru-RU" sz="1200" b="0" i="0" cap="all" dirty="0"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Служение людям, своей стране</a:t>
            </a:r>
          </a:p>
          <a:p>
            <a:pPr marL="285750" indent="-28575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выстраивание профессиональной работы в духе товарищества.</a:t>
            </a:r>
          </a:p>
          <a:p>
            <a:pPr algn="l">
              <a:spcAft>
                <a:spcPts val="600"/>
              </a:spcAft>
            </a:pPr>
            <a:r>
              <a:rPr lang="ru-RU" sz="14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Транспортники должны стоять плечом к плечу и действовать ради общей цели</a:t>
            </a:r>
          </a:p>
        </p:txBody>
      </p:sp>
      <p:sp>
        <p:nvSpPr>
          <p:cNvPr id="38" name="Овал 37">
            <a:extLst>
              <a:ext uri="{FF2B5EF4-FFF2-40B4-BE49-F238E27FC236}">
                <a16:creationId xmlns:a16="http://schemas.microsoft.com/office/drawing/2014/main" id="{D8EF9981-4AB1-48FD-B0FD-A43513E1E1D6}"/>
              </a:ext>
            </a:extLst>
          </p:cNvPr>
          <p:cNvSpPr/>
          <p:nvPr/>
        </p:nvSpPr>
        <p:spPr>
          <a:xfrm>
            <a:off x="7223929" y="3832586"/>
            <a:ext cx="885367" cy="884495"/>
          </a:xfrm>
          <a:prstGeom prst="ellipse">
            <a:avLst/>
          </a:prstGeom>
          <a:solidFill>
            <a:schemeClr val="bg1"/>
          </a:solidFill>
          <a:ln>
            <a:solidFill>
              <a:srgbClr val="F2F2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3D770110-DBA0-4A2F-8316-66868F379C6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4664" y="3833953"/>
            <a:ext cx="763896" cy="763896"/>
          </a:xfrm>
          <a:prstGeom prst="rect">
            <a:avLst/>
          </a:prstGeom>
        </p:spPr>
      </p:pic>
      <p:sp>
        <p:nvSpPr>
          <p:cNvPr id="19" name="Номер слайда 4">
            <a:extLst>
              <a:ext uri="{FF2B5EF4-FFF2-40B4-BE49-F238E27FC236}">
                <a16:creationId xmlns:a16="http://schemas.microsoft.com/office/drawing/2014/main" id="{3B256DC8-1D0B-47DD-8EF1-91C28A520A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61207" y="6355958"/>
            <a:ext cx="2743200" cy="365125"/>
          </a:xfrm>
        </p:spPr>
        <p:txBody>
          <a:bodyPr/>
          <a:lstStyle/>
          <a:p>
            <a:fld id="{6BC03A72-FF8F-4EA6-9DE2-DEA28CA0950A}" type="slidenum">
              <a:rPr lang="ru-RU" smtClean="0">
                <a:latin typeface="Arial" panose="020B0604020202020204" pitchFamily="34" charset="0"/>
                <a:cs typeface="Arial" panose="020B0604020202020204" pitchFamily="34" charset="0"/>
              </a:rPr>
              <a:t>10</a:t>
            </a:fld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86927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3F082B09-D0A0-4B00-BFCE-CF226108746A}"/>
              </a:ext>
            </a:extLst>
          </p:cNvPr>
          <p:cNvSpPr/>
          <p:nvPr/>
        </p:nvSpPr>
        <p:spPr>
          <a:xfrm>
            <a:off x="-1" y="333375"/>
            <a:ext cx="12192000" cy="360000"/>
          </a:xfrm>
          <a:prstGeom prst="rect">
            <a:avLst/>
          </a:prstGeom>
          <a:solidFill>
            <a:srgbClr val="1A294A"/>
          </a:solidFill>
          <a:ln>
            <a:noFill/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rIns="360000" rtlCol="0" anchor="ctr"/>
          <a:lstStyle/>
          <a:p>
            <a:pPr algn="ctr"/>
            <a:r>
              <a:rPr lang="ru-RU" b="1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Национальные цели развития Российской Федерации</a:t>
            </a:r>
            <a:endParaRPr lang="ru-RU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15">
            <a:extLst>
              <a:ext uri="{FF2B5EF4-FFF2-40B4-BE49-F238E27FC236}">
                <a16:creationId xmlns:a16="http://schemas.microsoft.com/office/drawing/2014/main" id="{6126BBD9-0F77-4963-9566-D54A471F64A3}"/>
              </a:ext>
            </a:extLst>
          </p:cNvPr>
          <p:cNvSpPr txBox="1"/>
          <p:nvPr/>
        </p:nvSpPr>
        <p:spPr>
          <a:xfrm>
            <a:off x="3419639" y="972148"/>
            <a:ext cx="58677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x-non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В части транспорта определены следующие цели*: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50035FE-5822-4DFC-BDC9-C5B7DF57282A}"/>
              </a:ext>
            </a:extLst>
          </p:cNvPr>
          <p:cNvSpPr txBox="1"/>
          <p:nvPr/>
        </p:nvSpPr>
        <p:spPr>
          <a:xfrm>
            <a:off x="1445064" y="1442344"/>
            <a:ext cx="4320000" cy="1260000"/>
          </a:xfrm>
          <a:prstGeom prst="rect">
            <a:avLst/>
          </a:prstGeom>
          <a:solidFill>
            <a:schemeClr val="bg2"/>
          </a:solidFill>
        </p:spPr>
        <p:txBody>
          <a:bodyPr wrap="square" anchor="ctr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200" b="1" kern="100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Снижение доли импорта </a:t>
            </a:r>
            <a:r>
              <a:rPr lang="ru-RU" sz="1200" kern="1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товаров и услуг в структуре валового внутреннего продукта до </a:t>
            </a:r>
            <a:r>
              <a:rPr lang="ru-RU" b="1" kern="100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17 %</a:t>
            </a:r>
            <a:r>
              <a:rPr lang="ru-RU" sz="1200" kern="1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b="1" kern="100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к 2030 году</a:t>
            </a:r>
            <a:endParaRPr lang="ru-RU" sz="1100" b="1" kern="100" dirty="0">
              <a:solidFill>
                <a:srgbClr val="C00000"/>
              </a:solidFill>
              <a:effectLst/>
              <a:latin typeface="Arial" panose="020B0604020202020204" pitchFamily="34" charset="0"/>
              <a:ea typeface="Aptos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3EF4F18-9449-4728-99C8-28D71A5AFF42}"/>
              </a:ext>
            </a:extLst>
          </p:cNvPr>
          <p:cNvSpPr txBox="1"/>
          <p:nvPr/>
        </p:nvSpPr>
        <p:spPr>
          <a:xfrm>
            <a:off x="1445064" y="2929911"/>
            <a:ext cx="4320000" cy="1260000"/>
          </a:xfrm>
          <a:prstGeom prst="rect">
            <a:avLst/>
          </a:prstGeom>
          <a:solidFill>
            <a:schemeClr val="bg2"/>
          </a:solidFill>
        </p:spPr>
        <p:txBody>
          <a:bodyPr wrap="square" anchor="ctr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200" kern="1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Обеспечение </a:t>
            </a:r>
            <a:r>
              <a:rPr lang="ru-RU" sz="1200" b="1" kern="100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к 2030 году прироста объёма экспорта </a:t>
            </a:r>
            <a:r>
              <a:rPr lang="ru-RU" sz="1200" kern="1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несырьевых неэнергетических товаров не менее чем на </a:t>
            </a:r>
            <a:r>
              <a:rPr lang="ru-RU" b="1" kern="100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2/3</a:t>
            </a:r>
            <a:r>
              <a:rPr lang="ru-RU" sz="1200" kern="1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по сравнению с показателем 2023 года</a:t>
            </a:r>
            <a:endParaRPr lang="ru-RU" sz="1100" kern="100" dirty="0">
              <a:solidFill>
                <a:schemeClr val="tx1"/>
              </a:solidFill>
              <a:effectLst/>
              <a:latin typeface="Arial" panose="020B0604020202020204" pitchFamily="34" charset="0"/>
              <a:ea typeface="Aptos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F805EC1-F17E-4F31-B575-59CF7C4EE527}"/>
              </a:ext>
            </a:extLst>
          </p:cNvPr>
          <p:cNvSpPr txBox="1"/>
          <p:nvPr/>
        </p:nvSpPr>
        <p:spPr>
          <a:xfrm>
            <a:off x="6010689" y="3024989"/>
            <a:ext cx="4320000" cy="1069845"/>
          </a:xfrm>
          <a:prstGeom prst="rect">
            <a:avLst/>
          </a:prstGeom>
          <a:solidFill>
            <a:schemeClr val="bg2"/>
          </a:solidFill>
        </p:spPr>
        <p:txBody>
          <a:bodyPr wrap="square" anchor="ctr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200" kern="1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Увеличение </a:t>
            </a:r>
            <a:r>
              <a:rPr lang="ru-RU" sz="1200" b="1" kern="100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к 2030 году </a:t>
            </a:r>
            <a:r>
              <a:rPr lang="ru-RU" sz="1200" kern="1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объёма производства продукции агропромышленного комплекса не менее чем на </a:t>
            </a:r>
            <a:r>
              <a:rPr lang="ru-RU" b="1" kern="1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25 %</a:t>
            </a:r>
            <a:r>
              <a:rPr lang="ru-RU" sz="1200" kern="100" dirty="0">
                <a:latin typeface="Arial" panose="020B0604020202020204" pitchFamily="34" charset="0"/>
                <a:cs typeface="Arial" panose="020B0604020202020204" pitchFamily="34" charset="0"/>
              </a:rPr>
              <a:t> по сравнению </a:t>
            </a:r>
            <a:r>
              <a:rPr lang="ru-RU" sz="1200" kern="1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с уровнем 2021 года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200" i="1" kern="100" dirty="0">
                <a:latin typeface="Arial" panose="020B0604020202020204" pitchFamily="34" charset="0"/>
                <a:ea typeface="Aptos"/>
                <a:cs typeface="Arial" panose="020B0604020202020204" pitchFamily="34" charset="0"/>
              </a:rPr>
              <a:t>(в части прогнозирования грузоперевозок)</a:t>
            </a:r>
            <a:endParaRPr lang="ru-RU" sz="1100" i="1" kern="100" dirty="0">
              <a:solidFill>
                <a:schemeClr val="tx1"/>
              </a:solidFill>
              <a:effectLst/>
              <a:latin typeface="Arial" panose="020B0604020202020204" pitchFamily="34" charset="0"/>
              <a:ea typeface="Aptos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5B4F3E9-FE01-4F73-BC9E-3802F879A8A6}"/>
              </a:ext>
            </a:extLst>
          </p:cNvPr>
          <p:cNvSpPr txBox="1"/>
          <p:nvPr/>
        </p:nvSpPr>
        <p:spPr>
          <a:xfrm>
            <a:off x="6010689" y="4437451"/>
            <a:ext cx="4320000" cy="1260000"/>
          </a:xfrm>
          <a:prstGeom prst="rect">
            <a:avLst/>
          </a:prstGeom>
          <a:solidFill>
            <a:schemeClr val="bg2"/>
          </a:solidFill>
        </p:spPr>
        <p:txBody>
          <a:bodyPr wrap="square" anchor="ctr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200" kern="1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Увеличение </a:t>
            </a:r>
            <a:r>
              <a:rPr lang="ru-RU" sz="1200" b="1" kern="100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к 2030 году экспорта продукции агропромышленного комплекса </a:t>
            </a:r>
            <a:r>
              <a:rPr lang="ru-RU" sz="1200" kern="1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не </a:t>
            </a:r>
            <a:r>
              <a:rPr lang="ru-RU" sz="1200" kern="100" dirty="0">
                <a:latin typeface="Arial" panose="020B0604020202020204" pitchFamily="34" charset="0"/>
                <a:cs typeface="Arial" panose="020B0604020202020204" pitchFamily="34" charset="0"/>
              </a:rPr>
              <a:t>менее чем </a:t>
            </a:r>
            <a:br>
              <a:rPr lang="ru-RU" sz="1200" kern="1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200" kern="100" dirty="0"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b="1" kern="1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1,5 раза</a:t>
            </a:r>
            <a:r>
              <a:rPr lang="ru-RU" sz="1200" kern="1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по сравнению с уровнем 2021 года</a:t>
            </a:r>
            <a:endParaRPr lang="ru-RU" sz="1100" kern="100" dirty="0">
              <a:solidFill>
                <a:schemeClr val="tx1"/>
              </a:solidFill>
              <a:effectLst/>
              <a:latin typeface="Arial" panose="020B0604020202020204" pitchFamily="34" charset="0"/>
              <a:ea typeface="Aptos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9A240FF-91E1-4CB7-BE0B-C47C45C6A63B}"/>
              </a:ext>
            </a:extLst>
          </p:cNvPr>
          <p:cNvSpPr txBox="1"/>
          <p:nvPr/>
        </p:nvSpPr>
        <p:spPr>
          <a:xfrm>
            <a:off x="6010689" y="1442344"/>
            <a:ext cx="4320000" cy="1260000"/>
          </a:xfrm>
          <a:prstGeom prst="rect">
            <a:avLst/>
          </a:prstGeom>
          <a:solidFill>
            <a:schemeClr val="bg2"/>
          </a:solidFill>
        </p:spPr>
        <p:txBody>
          <a:bodyPr wrap="square" anchor="ctr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200" b="1" kern="100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Увеличение к 2030 году объёма перевозок по </a:t>
            </a:r>
            <a:r>
              <a:rPr lang="ru-RU" sz="1200" b="1" kern="1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МТК</a:t>
            </a:r>
            <a:r>
              <a:rPr lang="ru-RU" sz="1200" b="1" kern="100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kern="1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не менее чем в </a:t>
            </a:r>
            <a:r>
              <a:rPr lang="ru-RU" b="1" kern="1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1,5 раза </a:t>
            </a:r>
            <a:r>
              <a:rPr lang="ru-RU" sz="1200" kern="1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по сравнению с уровнем 2021 года за счёт повышения глобальной конкурентности маршрутов</a:t>
            </a:r>
            <a:endParaRPr lang="ru-RU" sz="1100" kern="100" dirty="0">
              <a:solidFill>
                <a:schemeClr val="tx1"/>
              </a:solidFill>
              <a:effectLst/>
              <a:latin typeface="Arial" panose="020B0604020202020204" pitchFamily="34" charset="0"/>
              <a:ea typeface="Aptos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64A20C4-2E5E-463E-8E15-F14F39A71243}"/>
              </a:ext>
            </a:extLst>
          </p:cNvPr>
          <p:cNvSpPr txBox="1"/>
          <p:nvPr/>
        </p:nvSpPr>
        <p:spPr>
          <a:xfrm>
            <a:off x="1445064" y="4437451"/>
            <a:ext cx="4320000" cy="1260000"/>
          </a:xfrm>
          <a:prstGeom prst="rect">
            <a:avLst/>
          </a:prstGeom>
          <a:solidFill>
            <a:schemeClr val="bg2"/>
          </a:solidFill>
        </p:spPr>
        <p:txBody>
          <a:bodyPr wrap="square" anchor="ctr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200" b="1" kern="1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Увеличение</a:t>
            </a:r>
            <a:r>
              <a:rPr lang="ru-RU" sz="1200" b="1" kern="100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к 2030 году авиационной подвижности населения</a:t>
            </a:r>
            <a:r>
              <a:rPr lang="ru-RU" sz="1200" b="1" kern="1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kern="1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не менее чем на </a:t>
            </a:r>
            <a:r>
              <a:rPr lang="ru-RU" b="1" kern="1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50 %</a:t>
            </a:r>
            <a:r>
              <a:rPr lang="ru-RU" b="1" kern="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kern="1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по сравнению с показателем 2023 года при обеспечении к 2030 году </a:t>
            </a:r>
            <a:r>
              <a:rPr lang="ru-RU" sz="1200" b="1" kern="100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доли самолётов отечественного производства </a:t>
            </a:r>
            <a:r>
              <a:rPr lang="ru-RU" sz="1200" kern="1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в парке российских авиаперевозчиков не менее чем </a:t>
            </a:r>
            <a:r>
              <a:rPr lang="ru-RU" b="1" kern="1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50 %</a:t>
            </a: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E3FCF80B-BA1A-4DB4-A4DC-2F2C9501748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625" y="1703938"/>
            <a:ext cx="736813" cy="736813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140A2DD4-8123-401B-AB52-42B8ACCF8BC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625" y="3191505"/>
            <a:ext cx="736813" cy="736813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8480E8CA-763E-42E9-8EBC-2AFE0580D9F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625" y="4699045"/>
            <a:ext cx="736813" cy="736813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CB5E74BE-A26A-4873-8ED8-3389EF103A0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6987" y="1703938"/>
            <a:ext cx="736813" cy="736813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CF8E4E32-AD78-457C-889F-34F2B20FEC0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6987" y="3191505"/>
            <a:ext cx="736813" cy="736813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F0739025-E605-476B-9E4E-62C6EE4D8DF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6987" y="4699045"/>
            <a:ext cx="736813" cy="736813"/>
          </a:xfrm>
          <a:prstGeom prst="rect">
            <a:avLst/>
          </a:prstGeom>
        </p:spPr>
      </p:pic>
      <p:sp>
        <p:nvSpPr>
          <p:cNvPr id="17" name="Номер слайда 4">
            <a:extLst>
              <a:ext uri="{FF2B5EF4-FFF2-40B4-BE49-F238E27FC236}">
                <a16:creationId xmlns:a16="http://schemas.microsoft.com/office/drawing/2014/main" id="{5624232A-FEA8-4850-837E-952E058CEE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6BC03A72-FF8F-4EA6-9DE2-DEA28CA0950A}" type="slidenum">
              <a:rPr lang="ru-RU" smtClean="0">
                <a:latin typeface="Arial" panose="020B0604020202020204" pitchFamily="34" charset="0"/>
                <a:cs typeface="Arial" panose="020B0604020202020204" pitchFamily="34" charset="0"/>
              </a:rPr>
              <a:t>11</a:t>
            </a:fld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15">
            <a:extLst>
              <a:ext uri="{FF2B5EF4-FFF2-40B4-BE49-F238E27FC236}">
                <a16:creationId xmlns:a16="http://schemas.microsoft.com/office/drawing/2014/main" id="{DBAB84DE-3A02-E198-2E4B-998B12338391}"/>
              </a:ext>
            </a:extLst>
          </p:cNvPr>
          <p:cNvSpPr txBox="1"/>
          <p:nvPr/>
        </p:nvSpPr>
        <p:spPr>
          <a:xfrm>
            <a:off x="1445064" y="6156278"/>
            <a:ext cx="888562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x-non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100" i="1" dirty="0">
                <a:solidFill>
                  <a:srgbClr val="1B2A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 Указ Президента Российской Федерации от 07.05.2024 № 309 </a:t>
            </a:r>
            <a:br>
              <a:rPr lang="ru-RU" sz="1100" i="1" dirty="0">
                <a:solidFill>
                  <a:srgbClr val="1B2A4B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100" i="1" dirty="0">
                <a:solidFill>
                  <a:srgbClr val="1B2A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«О национальных целях развития Российской Федерации на период до 2030 года и на перспективу до 2036 года»</a:t>
            </a:r>
          </a:p>
        </p:txBody>
      </p:sp>
    </p:spTree>
    <p:extLst>
      <p:ext uri="{BB962C8B-B14F-4D97-AF65-F5344CB8AC3E}">
        <p14:creationId xmlns:p14="http://schemas.microsoft.com/office/powerpoint/2010/main" val="36357495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D3429DEF-839E-4B6B-8352-2CCB9E556B9B}"/>
              </a:ext>
            </a:extLst>
          </p:cNvPr>
          <p:cNvSpPr/>
          <p:nvPr/>
        </p:nvSpPr>
        <p:spPr>
          <a:xfrm>
            <a:off x="0" y="455909"/>
            <a:ext cx="12192000" cy="378818"/>
          </a:xfrm>
          <a:prstGeom prst="rect">
            <a:avLst/>
          </a:prstGeom>
          <a:solidFill>
            <a:srgbClr val="1A294A"/>
          </a:solidFill>
          <a:ln>
            <a:noFill/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rIns="360000" rtlCol="0" anchor="ctr"/>
          <a:lstStyle/>
          <a:p>
            <a:pPr algn="ctr"/>
            <a:r>
              <a:rPr lang="ru-RU" sz="1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Национальные проекты (1/10)</a:t>
            </a:r>
            <a:endParaRPr lang="ru-RU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31A3A14-429F-4A5B-BD16-4F33EA2D3B59}"/>
              </a:ext>
            </a:extLst>
          </p:cNvPr>
          <p:cNvSpPr txBox="1"/>
          <p:nvPr/>
        </p:nvSpPr>
        <p:spPr>
          <a:xfrm>
            <a:off x="1243238" y="1930116"/>
            <a:ext cx="5378771" cy="1031051"/>
          </a:xfrm>
          <a:prstGeom prst="rect">
            <a:avLst/>
          </a:prstGeom>
          <a:noFill/>
        </p:spPr>
        <p:txBody>
          <a:bodyPr wrap="square" numCol="2" anchor="ctr">
            <a:spAutoFit/>
          </a:bodyPr>
          <a:lstStyle/>
          <a:p>
            <a:pPr>
              <a:spcAft>
                <a:spcPts val="600"/>
              </a:spcAft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Курирующий зампред: </a:t>
            </a:r>
            <a:b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В. Г. Савельев </a:t>
            </a:r>
          </a:p>
          <a:p>
            <a:pPr>
              <a:spcAft>
                <a:spcPts val="600"/>
              </a:spcAft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Ответственный ФОИВ: </a:t>
            </a: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Минтранс России </a:t>
            </a:r>
          </a:p>
          <a:p>
            <a:pPr>
              <a:spcAft>
                <a:spcPts val="600"/>
              </a:spcAft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Руководитель проекта:</a:t>
            </a:r>
            <a:b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Министр транспорта </a:t>
            </a:r>
            <a:b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Р. В. </a:t>
            </a:r>
            <a:r>
              <a:rPr lang="ru-R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Старовойт</a:t>
            </a: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7EA6665-ED36-4E29-AD8D-6BD41E15B4A0}"/>
              </a:ext>
            </a:extLst>
          </p:cNvPr>
          <p:cNvSpPr txBox="1"/>
          <p:nvPr/>
        </p:nvSpPr>
        <p:spPr>
          <a:xfrm>
            <a:off x="1179352" y="3816931"/>
            <a:ext cx="543275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Формирование эффективной транспортной системы, удовлетворяющей спрос населения и экономики РФ, за счет развития магистральной инфраструктуры Единой опорной транспортной сети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7208EFA-0603-449C-914F-F66503B7DD0A}"/>
              </a:ext>
            </a:extLst>
          </p:cNvPr>
          <p:cNvSpPr txBox="1"/>
          <p:nvPr/>
        </p:nvSpPr>
        <p:spPr>
          <a:xfrm>
            <a:off x="1179352" y="5844033"/>
            <a:ext cx="543275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устойчивая и динамичная экономика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комфортная и безопасная среда для жизни</a:t>
            </a:r>
          </a:p>
        </p:txBody>
      </p:sp>
      <p:sp>
        <p:nvSpPr>
          <p:cNvPr id="21" name="Прямоугольник: скругленные углы 20">
            <a:extLst>
              <a:ext uri="{FF2B5EF4-FFF2-40B4-BE49-F238E27FC236}">
                <a16:creationId xmlns:a16="http://schemas.microsoft.com/office/drawing/2014/main" id="{1CEBAB6A-FDE6-4E5F-AC4E-CC917995DEDB}"/>
              </a:ext>
            </a:extLst>
          </p:cNvPr>
          <p:cNvSpPr/>
          <p:nvPr/>
        </p:nvSpPr>
        <p:spPr>
          <a:xfrm>
            <a:off x="1243238" y="1185761"/>
            <a:ext cx="5378771" cy="641017"/>
          </a:xfrm>
          <a:prstGeom prst="roundRect">
            <a:avLst>
              <a:gd name="adj" fmla="val 25008"/>
            </a:avLst>
          </a:prstGeom>
          <a:gradFill flip="none" rotWithShape="1">
            <a:gsLst>
              <a:gs pos="0">
                <a:srgbClr val="1D9A78">
                  <a:shade val="30000"/>
                  <a:satMod val="115000"/>
                </a:srgbClr>
              </a:gs>
              <a:gs pos="50000">
                <a:srgbClr val="1D9A78">
                  <a:shade val="67500"/>
                  <a:satMod val="115000"/>
                </a:srgbClr>
              </a:gs>
              <a:gs pos="100000">
                <a:srgbClr val="1D9A78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НАЦИОНАЛЬНЫЙ ПРОЕКТ </a:t>
            </a:r>
            <a:b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«ЭФФЕКТИВНАЯ ТРАНСПОРТНАЯ СИСТЕМА»</a:t>
            </a:r>
          </a:p>
        </p:txBody>
      </p:sp>
      <p:sp>
        <p:nvSpPr>
          <p:cNvPr id="22" name="Прямоугольник: скругленные углы 21">
            <a:extLst>
              <a:ext uri="{FF2B5EF4-FFF2-40B4-BE49-F238E27FC236}">
                <a16:creationId xmlns:a16="http://schemas.microsoft.com/office/drawing/2014/main" id="{755D9577-D625-4F3A-8900-672AA6122FD8}"/>
              </a:ext>
            </a:extLst>
          </p:cNvPr>
          <p:cNvSpPr/>
          <p:nvPr/>
        </p:nvSpPr>
        <p:spPr>
          <a:xfrm>
            <a:off x="1179352" y="3039955"/>
            <a:ext cx="5432750" cy="641017"/>
          </a:xfrm>
          <a:prstGeom prst="roundRect">
            <a:avLst>
              <a:gd name="adj" fmla="val 25008"/>
            </a:avLst>
          </a:prstGeom>
          <a:gradFill flip="none" rotWithShape="1">
            <a:gsLst>
              <a:gs pos="0">
                <a:srgbClr val="A41E25">
                  <a:shade val="30000"/>
                  <a:satMod val="115000"/>
                </a:srgbClr>
              </a:gs>
              <a:gs pos="50000">
                <a:srgbClr val="A41E25">
                  <a:shade val="67500"/>
                  <a:satMod val="115000"/>
                </a:srgbClr>
              </a:gs>
              <a:gs pos="100000">
                <a:srgbClr val="A41E25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ЦЕЛЬ НАЦПРОЕКТА:</a:t>
            </a:r>
          </a:p>
        </p:txBody>
      </p:sp>
      <p:sp>
        <p:nvSpPr>
          <p:cNvPr id="23" name="Прямоугольник: скругленные углы 22">
            <a:extLst>
              <a:ext uri="{FF2B5EF4-FFF2-40B4-BE49-F238E27FC236}">
                <a16:creationId xmlns:a16="http://schemas.microsoft.com/office/drawing/2014/main" id="{9C7E7569-4815-4107-BDC5-4B3F62825059}"/>
              </a:ext>
            </a:extLst>
          </p:cNvPr>
          <p:cNvSpPr/>
          <p:nvPr/>
        </p:nvSpPr>
        <p:spPr>
          <a:xfrm>
            <a:off x="1209642" y="5124228"/>
            <a:ext cx="5405762" cy="641017"/>
          </a:xfrm>
          <a:prstGeom prst="roundRect">
            <a:avLst>
              <a:gd name="adj" fmla="val 25008"/>
            </a:avLst>
          </a:prstGeom>
          <a:gradFill flip="none" rotWithShape="1">
            <a:gsLst>
              <a:gs pos="0">
                <a:srgbClr val="A41E25">
                  <a:shade val="30000"/>
                  <a:satMod val="115000"/>
                </a:srgbClr>
              </a:gs>
              <a:gs pos="50000">
                <a:srgbClr val="A41E25">
                  <a:shade val="67500"/>
                  <a:satMod val="115000"/>
                </a:srgbClr>
              </a:gs>
              <a:gs pos="100000">
                <a:srgbClr val="A41E25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НАПРАВЛЕН НА ДОСТИЖЕНИЕ НАЦИОНАЛЬНОЙ ЦЕЛИ РАЗВИТИЯ: </a:t>
            </a:r>
          </a:p>
        </p:txBody>
      </p:sp>
      <p:sp>
        <p:nvSpPr>
          <p:cNvPr id="24" name="Прямоугольник: скругленные углы 23">
            <a:extLst>
              <a:ext uri="{FF2B5EF4-FFF2-40B4-BE49-F238E27FC236}">
                <a16:creationId xmlns:a16="http://schemas.microsoft.com/office/drawing/2014/main" id="{CA836FE5-0FF9-4D25-BC39-AE8C0184C3DC}"/>
              </a:ext>
            </a:extLst>
          </p:cNvPr>
          <p:cNvSpPr/>
          <p:nvPr/>
        </p:nvSpPr>
        <p:spPr>
          <a:xfrm>
            <a:off x="7394609" y="1185761"/>
            <a:ext cx="3783464" cy="641017"/>
          </a:xfrm>
          <a:prstGeom prst="roundRect">
            <a:avLst>
              <a:gd name="adj" fmla="val 25008"/>
            </a:avLst>
          </a:prstGeom>
          <a:solidFill>
            <a:srgbClr val="1B2A4B"/>
          </a:solidFill>
          <a:ln>
            <a:solidFill>
              <a:srgbClr val="1B2A4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ФЕДЕРАЛЬНЫЕ ПРОЕКТЫ: </a:t>
            </a:r>
          </a:p>
        </p:txBody>
      </p:sp>
      <p:sp>
        <p:nvSpPr>
          <p:cNvPr id="25" name="Прямоугольник: скругленные углы 24">
            <a:extLst>
              <a:ext uri="{FF2B5EF4-FFF2-40B4-BE49-F238E27FC236}">
                <a16:creationId xmlns:a16="http://schemas.microsoft.com/office/drawing/2014/main" id="{3C95D41D-30A4-4FD2-81DF-5F036D559213}"/>
              </a:ext>
            </a:extLst>
          </p:cNvPr>
          <p:cNvSpPr/>
          <p:nvPr/>
        </p:nvSpPr>
        <p:spPr>
          <a:xfrm>
            <a:off x="7394608" y="2086926"/>
            <a:ext cx="3783465" cy="4341881"/>
          </a:xfrm>
          <a:prstGeom prst="roundRect">
            <a:avLst>
              <a:gd name="adj" fmla="val 14903"/>
            </a:avLst>
          </a:prstGeom>
          <a:solidFill>
            <a:schemeClr val="bg1"/>
          </a:solidFill>
          <a:ln w="19050">
            <a:solidFill>
              <a:srgbClr val="1B2A4B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spcAft>
                <a:spcPts val="500"/>
              </a:spcAft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Высокоскоростные железнодорожные магистрали </a:t>
            </a:r>
          </a:p>
          <a:p>
            <a:pPr marL="285750" indent="-285750">
              <a:spcAft>
                <a:spcPts val="500"/>
              </a:spcAft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Большой СМП </a:t>
            </a:r>
          </a:p>
          <a:p>
            <a:pPr marL="285750" indent="-285750">
              <a:spcAft>
                <a:spcPts val="500"/>
              </a:spcAft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Развитие железных </a:t>
            </a:r>
            <a:r>
              <a:rPr lang="ru-RU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дорог</a:t>
            </a:r>
          </a:p>
          <a:p>
            <a:pPr marL="285750" indent="-285750">
              <a:spcAft>
                <a:spcPts val="500"/>
              </a:spcAft>
              <a:buFont typeface="Wingdings" panose="05000000000000000000" pitchFamily="2" charset="2"/>
              <a:buChar char="ü"/>
            </a:pPr>
            <a:r>
              <a:rPr lang="ru-RU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Морские порты </a:t>
            </a:r>
          </a:p>
          <a:p>
            <a:pPr marL="285750" indent="-285750">
              <a:spcAft>
                <a:spcPts val="500"/>
              </a:spcAft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Внутренние водные пути </a:t>
            </a:r>
          </a:p>
          <a:p>
            <a:pPr marL="285750" indent="-285750">
              <a:spcAft>
                <a:spcPts val="500"/>
              </a:spcAft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Развитие аэродромов</a:t>
            </a:r>
          </a:p>
          <a:p>
            <a:pPr marL="285750" indent="-285750">
              <a:spcAft>
                <a:spcPts val="500"/>
              </a:spcAft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Развитие пунктов пропуска </a:t>
            </a:r>
          </a:p>
          <a:p>
            <a:pPr marL="285750" indent="-285750">
              <a:spcAft>
                <a:spcPts val="500"/>
              </a:spcAft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Цифровая трансформация транспорта </a:t>
            </a:r>
          </a:p>
          <a:p>
            <a:pPr marL="285750" indent="-285750">
              <a:spcAft>
                <a:spcPts val="500"/>
              </a:spcAft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Кадры транспортной отрасли</a:t>
            </a:r>
          </a:p>
        </p:txBody>
      </p:sp>
      <p:sp>
        <p:nvSpPr>
          <p:cNvPr id="12" name="Номер слайда 4">
            <a:extLst>
              <a:ext uri="{FF2B5EF4-FFF2-40B4-BE49-F238E27FC236}">
                <a16:creationId xmlns:a16="http://schemas.microsoft.com/office/drawing/2014/main" id="{7F18F6DD-B718-4BE9-9364-34D2747B79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6BC03A72-FF8F-4EA6-9DE2-DEA28CA0950A}" type="slidenum">
              <a:rPr lang="ru-RU" smtClean="0">
                <a:latin typeface="Arial" panose="020B0604020202020204" pitchFamily="34" charset="0"/>
                <a:cs typeface="Arial" panose="020B0604020202020204" pitchFamily="34" charset="0"/>
              </a:rPr>
              <a:t>12</a:t>
            </a:fld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Picture background">
            <a:extLst>
              <a:ext uri="{FF2B5EF4-FFF2-40B4-BE49-F238E27FC236}">
                <a16:creationId xmlns:a16="http://schemas.microsoft.com/office/drawing/2014/main" id="{4E3D52F0-F0B0-43E4-B8E6-04E2F923B5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268" y="1129407"/>
            <a:ext cx="757084" cy="757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9964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3E5F758F-CC0F-44AC-93C4-22B07A6BECD0}"/>
              </a:ext>
            </a:extLst>
          </p:cNvPr>
          <p:cNvSpPr txBox="1"/>
          <p:nvPr/>
        </p:nvSpPr>
        <p:spPr>
          <a:xfrm>
            <a:off x="779221" y="2059554"/>
            <a:ext cx="10786808" cy="2631490"/>
          </a:xfrm>
          <a:prstGeom prst="rect">
            <a:avLst/>
          </a:prstGeom>
          <a:noFill/>
        </p:spPr>
        <p:txBody>
          <a:bodyPr wrap="square" numCol="1">
            <a:spAutoFit/>
          </a:bodyPr>
          <a:lstStyle/>
          <a:p>
            <a:pPr marL="541338" indent="-363538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ru-RU" sz="1300" dirty="0">
                <a:latin typeface="Arial" panose="020B0604020202020204" pitchFamily="34" charset="0"/>
                <a:cs typeface="Arial" panose="020B0604020202020204" pitchFamily="34" charset="0"/>
              </a:rPr>
              <a:t>Высокоскоростная железнодорожная магистраль между Москвой и Санкт-Петербургом </a:t>
            </a:r>
          </a:p>
          <a:p>
            <a:pPr marL="541338" indent="-363538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ru-RU" sz="1400" b="1" dirty="0">
                <a:solidFill>
                  <a:srgbClr val="A41E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300" dirty="0">
                <a:latin typeface="Arial" panose="020B0604020202020204" pitchFamily="34" charset="0"/>
                <a:cs typeface="Arial" panose="020B0604020202020204" pitchFamily="34" charset="0"/>
              </a:rPr>
              <a:t>аварийно-спасательных </a:t>
            </a:r>
            <a:r>
              <a:rPr lang="ru-RU" sz="1300" dirty="0" smtClean="0">
                <a:latin typeface="Arial" panose="020B0604020202020204" pitchFamily="34" charset="0"/>
                <a:cs typeface="Arial" panose="020B0604020202020204" pitchFamily="34" charset="0"/>
              </a:rPr>
              <a:t>судов,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>
                <a:solidFill>
                  <a:srgbClr val="A41E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300" dirty="0">
                <a:latin typeface="Arial" panose="020B0604020202020204" pitchFamily="34" charset="0"/>
                <a:cs typeface="Arial" panose="020B0604020202020204" pitchFamily="34" charset="0"/>
              </a:rPr>
              <a:t>атомных </a:t>
            </a:r>
            <a:r>
              <a:rPr lang="ru-RU" sz="1300" dirty="0" smtClean="0">
                <a:latin typeface="Arial" panose="020B0604020202020204" pitchFamily="34" charset="0"/>
                <a:cs typeface="Arial" panose="020B0604020202020204" pitchFamily="34" charset="0"/>
              </a:rPr>
              <a:t>ледокола, </a:t>
            </a:r>
            <a:r>
              <a:rPr lang="ru-RU" sz="1400" b="1" dirty="0">
                <a:solidFill>
                  <a:srgbClr val="A41E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ru-RU" sz="1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300" dirty="0" smtClean="0">
                <a:latin typeface="Arial" panose="020B0604020202020204" pitchFamily="34" charset="0"/>
                <a:cs typeface="Arial" panose="020B0604020202020204" pitchFamily="34" charset="0"/>
              </a:rPr>
              <a:t>ледокола </a:t>
            </a:r>
            <a:r>
              <a:rPr lang="ru-RU" sz="1300" dirty="0">
                <a:latin typeface="Arial" panose="020B0604020202020204" pitchFamily="34" charset="0"/>
                <a:cs typeface="Arial" panose="020B0604020202020204" pitchFamily="34" charset="0"/>
              </a:rPr>
              <a:t>на органическом топливе</a:t>
            </a:r>
            <a:r>
              <a:rPr lang="ru-RU" sz="1300" dirty="0">
                <a:solidFill>
                  <a:srgbClr val="A41E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1400" b="1" dirty="0">
                <a:solidFill>
                  <a:srgbClr val="A41E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300" dirty="0">
                <a:latin typeface="Arial" panose="020B0604020202020204" pitchFamily="34" charset="0"/>
                <a:cs typeface="Arial" panose="020B0604020202020204" pitchFamily="34" charset="0"/>
              </a:rPr>
              <a:t>многофункциональное судно атомно-технического обслуживания в акватории Севморпути</a:t>
            </a:r>
          </a:p>
          <a:p>
            <a:pPr marL="541338" indent="-363538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ru-RU" sz="1400" b="1" dirty="0">
                <a:solidFill>
                  <a:srgbClr val="A41E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150 </a:t>
            </a:r>
            <a:r>
              <a:rPr lang="ru-RU" sz="1300" b="1" dirty="0">
                <a:solidFill>
                  <a:srgbClr val="A41E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млн тонн </a:t>
            </a:r>
            <a:r>
              <a:rPr lang="ru-RU" sz="1300" dirty="0">
                <a:latin typeface="Arial" panose="020B0604020202020204" pitchFamily="34" charset="0"/>
                <a:cs typeface="Arial" panose="020B0604020202020204" pitchFamily="34" charset="0"/>
              </a:rPr>
              <a:t>прироста провозной способности железных дорог в Восточном, Азово-Черноморском и Северо-Западном направлениях, а также на МТК «Север-Юг»</a:t>
            </a:r>
          </a:p>
          <a:p>
            <a:pPr marL="541338" indent="-363538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ru-RU" sz="1400" b="1" dirty="0">
                <a:solidFill>
                  <a:srgbClr val="A41E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225</a:t>
            </a:r>
            <a:r>
              <a:rPr lang="ru-RU" sz="1300" b="1" dirty="0">
                <a:solidFill>
                  <a:srgbClr val="A41E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млн</a:t>
            </a:r>
            <a:r>
              <a:rPr lang="ru-RU" sz="13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тонн</a:t>
            </a:r>
            <a:r>
              <a:rPr lang="ru-RU" sz="1300" dirty="0">
                <a:latin typeface="Arial" panose="020B0604020202020204" pitchFamily="34" charset="0"/>
                <a:cs typeface="Arial" panose="020B0604020202020204" pitchFamily="34" charset="0"/>
              </a:rPr>
              <a:t> прироста мощности морских портов в Восточном, Азово-Черноморском и Северо-Западном направлениях, а также на МТК «Север-Юг»</a:t>
            </a:r>
          </a:p>
          <a:p>
            <a:pPr marL="541338" indent="-363538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ru-RU" sz="1300" dirty="0">
                <a:latin typeface="Arial" panose="020B0604020202020204" pitchFamily="34" charset="0"/>
                <a:cs typeface="Arial" panose="020B0604020202020204" pitchFamily="34" charset="0"/>
              </a:rPr>
              <a:t>Не менее </a:t>
            </a:r>
            <a:r>
              <a:rPr lang="ru-RU" sz="1400" b="1" dirty="0">
                <a:solidFill>
                  <a:srgbClr val="A41E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75</a:t>
            </a:r>
            <a:r>
              <a:rPr lang="ru-RU" sz="1400" dirty="0">
                <a:solidFill>
                  <a:srgbClr val="A41E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300" dirty="0">
                <a:latin typeface="Arial" panose="020B0604020202020204" pitchFamily="34" charset="0"/>
                <a:cs typeface="Arial" panose="020B0604020202020204" pitchFamily="34" charset="0"/>
              </a:rPr>
              <a:t>модернизированных аэродромных комплексов</a:t>
            </a:r>
          </a:p>
          <a:p>
            <a:pPr marL="541338" indent="-363538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ru-RU" sz="1400" b="1" dirty="0">
                <a:solidFill>
                  <a:srgbClr val="A41E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27</a:t>
            </a:r>
            <a:r>
              <a:rPr lang="ru-RU" sz="1300" dirty="0">
                <a:latin typeface="Arial" panose="020B0604020202020204" pitchFamily="34" charset="0"/>
                <a:cs typeface="Arial" panose="020B0604020202020204" pitchFamily="34" charset="0"/>
              </a:rPr>
              <a:t> построенных и реконструированных приоритетных пунктов пропуска через государственную границу </a:t>
            </a:r>
          </a:p>
          <a:p>
            <a:pPr marL="541338" indent="-363538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ru-RU" sz="1300" dirty="0">
                <a:latin typeface="Arial" panose="020B0604020202020204" pitchFamily="34" charset="0"/>
                <a:cs typeface="Arial" panose="020B0604020202020204" pitchFamily="34" charset="0"/>
              </a:rPr>
              <a:t>Национальная цифровая транспортно-логистическая платформа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FCC39D4-A207-459A-8630-F9BCA446132E}"/>
              </a:ext>
            </a:extLst>
          </p:cNvPr>
          <p:cNvSpPr txBox="1"/>
          <p:nvPr/>
        </p:nvSpPr>
        <p:spPr>
          <a:xfrm>
            <a:off x="779221" y="5703191"/>
            <a:ext cx="10786808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41338" indent="-363538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ru-RU" sz="1300" dirty="0">
                <a:latin typeface="Arial" panose="020B0604020202020204" pitchFamily="34" charset="0"/>
                <a:cs typeface="Arial" panose="020B0604020202020204" pitchFamily="34" charset="0"/>
              </a:rPr>
              <a:t>Авиационная подвижность населения Российской Федерации </a:t>
            </a: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ru-RU" sz="1400" b="1" dirty="0">
                <a:solidFill>
                  <a:srgbClr val="A41E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1,08 </a:t>
            </a:r>
            <a:r>
              <a:rPr lang="ru-RU" sz="1300" b="1" dirty="0">
                <a:solidFill>
                  <a:srgbClr val="A41E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ед. </a:t>
            </a:r>
          </a:p>
          <a:p>
            <a:pPr marL="541338" indent="-363538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ru-RU" sz="1300" dirty="0">
                <a:latin typeface="Arial" panose="020B0604020202020204" pitchFamily="34" charset="0"/>
                <a:cs typeface="Arial" panose="020B0604020202020204" pitchFamily="34" charset="0"/>
              </a:rPr>
              <a:t>Рост мощности инфраструктуры Единой опорной транспортной сети </a:t>
            </a:r>
            <a:r>
              <a:rPr lang="ru-RU" sz="1400" b="1" dirty="0">
                <a:solidFill>
                  <a:srgbClr val="A41E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182 </a:t>
            </a:r>
            <a:r>
              <a:rPr lang="ru-RU" sz="1300" b="1" dirty="0">
                <a:solidFill>
                  <a:srgbClr val="A41E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%</a:t>
            </a:r>
          </a:p>
          <a:p>
            <a:pPr marL="541338" indent="-363538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ru-RU" sz="1300" dirty="0">
                <a:latin typeface="Arial" panose="020B0604020202020204" pitchFamily="34" charset="0"/>
                <a:cs typeface="Arial" panose="020B0604020202020204" pitchFamily="34" charset="0"/>
              </a:rPr>
              <a:t>Объем перевозок грузов в акватории Северного морского пути </a:t>
            </a:r>
            <a:r>
              <a:rPr lang="ru-RU" sz="1300" b="1" dirty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ru-RU" sz="1400" b="1" dirty="0">
                <a:solidFill>
                  <a:srgbClr val="A41E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109,1 </a:t>
            </a:r>
            <a:r>
              <a:rPr lang="ru-RU" sz="1300" b="1" dirty="0">
                <a:solidFill>
                  <a:srgbClr val="A41E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млн тонн</a:t>
            </a:r>
          </a:p>
        </p:txBody>
      </p:sp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97720D8D-6077-42D8-88C5-DC9689FABA89}"/>
              </a:ext>
            </a:extLst>
          </p:cNvPr>
          <p:cNvSpPr/>
          <p:nvPr/>
        </p:nvSpPr>
        <p:spPr>
          <a:xfrm>
            <a:off x="896325" y="1254562"/>
            <a:ext cx="10552600" cy="425806"/>
          </a:xfrm>
          <a:prstGeom prst="roundRect">
            <a:avLst>
              <a:gd name="adj" fmla="val 0"/>
            </a:avLst>
          </a:prstGeom>
          <a:gradFill flip="none" rotWithShape="1">
            <a:gsLst>
              <a:gs pos="0">
                <a:srgbClr val="A41E25">
                  <a:shade val="30000"/>
                  <a:satMod val="115000"/>
                </a:srgbClr>
              </a:gs>
              <a:gs pos="50000">
                <a:srgbClr val="A41E25">
                  <a:shade val="67500"/>
                  <a:satMod val="115000"/>
                </a:srgbClr>
              </a:gs>
              <a:gs pos="100000">
                <a:srgbClr val="A41E25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Ключевые мероприятия нацпроекта «ЭФФЕКТИВНАЯ ТРАНСПОРТНАЯ СИСТЕМА» </a:t>
            </a:r>
          </a:p>
        </p:txBody>
      </p:sp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id="{DECAD5C2-F56E-4EBE-B089-7D216C7ED702}"/>
              </a:ext>
            </a:extLst>
          </p:cNvPr>
          <p:cNvSpPr/>
          <p:nvPr/>
        </p:nvSpPr>
        <p:spPr>
          <a:xfrm>
            <a:off x="896325" y="4916341"/>
            <a:ext cx="10552600" cy="425806"/>
          </a:xfrm>
          <a:prstGeom prst="roundRect">
            <a:avLst>
              <a:gd name="adj" fmla="val 0"/>
            </a:avLst>
          </a:prstGeom>
          <a:gradFill flip="none" rotWithShape="1">
            <a:gsLst>
              <a:gs pos="0">
                <a:srgbClr val="A41E25">
                  <a:shade val="30000"/>
                  <a:satMod val="115000"/>
                </a:srgbClr>
              </a:gs>
              <a:gs pos="50000">
                <a:srgbClr val="A41E25">
                  <a:shade val="67500"/>
                  <a:satMod val="115000"/>
                </a:srgbClr>
              </a:gs>
              <a:gs pos="100000">
                <a:srgbClr val="A41E25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Основные показатели национального проекта «ЭФФЕКТИВНАЯ ТРАНСПОРТНАЯ СИСТЕМА» к 2030 г.</a:t>
            </a:r>
          </a:p>
        </p:txBody>
      </p:sp>
      <p:sp>
        <p:nvSpPr>
          <p:cNvPr id="15" name="Стрелка: вниз 14">
            <a:extLst>
              <a:ext uri="{FF2B5EF4-FFF2-40B4-BE49-F238E27FC236}">
                <a16:creationId xmlns:a16="http://schemas.microsoft.com/office/drawing/2014/main" id="{949A43AC-B0BF-484B-8BE3-9B952897233C}"/>
              </a:ext>
            </a:extLst>
          </p:cNvPr>
          <p:cNvSpPr/>
          <p:nvPr/>
        </p:nvSpPr>
        <p:spPr>
          <a:xfrm>
            <a:off x="6005804" y="1669856"/>
            <a:ext cx="180392" cy="368674"/>
          </a:xfrm>
          <a:prstGeom prst="downArrow">
            <a:avLst/>
          </a:prstGeom>
          <a:solidFill>
            <a:srgbClr val="A41E25"/>
          </a:solidFill>
          <a:ln>
            <a:solidFill>
              <a:srgbClr val="A41E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Стрелка: вниз 15">
            <a:extLst>
              <a:ext uri="{FF2B5EF4-FFF2-40B4-BE49-F238E27FC236}">
                <a16:creationId xmlns:a16="http://schemas.microsoft.com/office/drawing/2014/main" id="{79873CB2-D7DC-4357-9B67-0316B6A592EE}"/>
              </a:ext>
            </a:extLst>
          </p:cNvPr>
          <p:cNvSpPr/>
          <p:nvPr/>
        </p:nvSpPr>
        <p:spPr>
          <a:xfrm>
            <a:off x="6005804" y="5334517"/>
            <a:ext cx="180392" cy="368674"/>
          </a:xfrm>
          <a:prstGeom prst="downArrow">
            <a:avLst/>
          </a:prstGeom>
          <a:solidFill>
            <a:srgbClr val="A41E25"/>
          </a:solidFill>
          <a:ln>
            <a:solidFill>
              <a:srgbClr val="A41E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51E27EF7-6A68-4D0B-9A32-8DE28088D961}"/>
              </a:ext>
            </a:extLst>
          </p:cNvPr>
          <p:cNvSpPr/>
          <p:nvPr/>
        </p:nvSpPr>
        <p:spPr>
          <a:xfrm>
            <a:off x="0" y="455909"/>
            <a:ext cx="12192000" cy="378818"/>
          </a:xfrm>
          <a:prstGeom prst="rect">
            <a:avLst/>
          </a:prstGeom>
          <a:solidFill>
            <a:srgbClr val="1A294A"/>
          </a:solidFill>
          <a:ln>
            <a:noFill/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rIns="360000" rtlCol="0" anchor="ctr"/>
          <a:lstStyle/>
          <a:p>
            <a:pPr algn="ctr"/>
            <a:r>
              <a:rPr lang="ru-RU" sz="1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Национальные проекты (2/10)</a:t>
            </a:r>
            <a:endParaRPr lang="ru-RU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Номер слайда 4">
            <a:extLst>
              <a:ext uri="{FF2B5EF4-FFF2-40B4-BE49-F238E27FC236}">
                <a16:creationId xmlns:a16="http://schemas.microsoft.com/office/drawing/2014/main" id="{961AC5F1-47B2-4897-A5C6-707D95A777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6BC03A72-FF8F-4EA6-9DE2-DEA28CA0950A}" type="slidenum">
              <a:rPr lang="ru-RU" smtClean="0">
                <a:latin typeface="Arial" panose="020B0604020202020204" pitchFamily="34" charset="0"/>
                <a:cs typeface="Arial" panose="020B0604020202020204" pitchFamily="34" charset="0"/>
              </a:rPr>
              <a:t>13</a:t>
            </a:fld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2476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3" name="Picture 185" descr="Picture background">
            <a:extLst>
              <a:ext uri="{FF2B5EF4-FFF2-40B4-BE49-F238E27FC236}">
                <a16:creationId xmlns:a16="http://schemas.microsoft.com/office/drawing/2014/main" id="{34A4F375-A0A7-422C-9FA6-7AA138BF71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850" y="1150042"/>
            <a:ext cx="2546555" cy="914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6418BC8-1EE4-4287-A784-4E49963A2238}"/>
              </a:ext>
            </a:extLst>
          </p:cNvPr>
          <p:cNvSpPr txBox="1"/>
          <p:nvPr/>
        </p:nvSpPr>
        <p:spPr>
          <a:xfrm>
            <a:off x="1140601" y="2016659"/>
            <a:ext cx="5378771" cy="1376018"/>
          </a:xfrm>
          <a:prstGeom prst="rect">
            <a:avLst/>
          </a:prstGeom>
          <a:noFill/>
        </p:spPr>
        <p:txBody>
          <a:bodyPr wrap="square" numCol="2" anchor="ctr">
            <a:spAutoFit/>
          </a:bodyPr>
          <a:lstStyle/>
          <a:p>
            <a:pPr>
              <a:spcAft>
                <a:spcPts val="600"/>
              </a:spcAft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Курирующий зампред: </a:t>
            </a:r>
            <a:b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М. Ш. </a:t>
            </a:r>
            <a:r>
              <a:rPr lang="ru-R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Хуснуллин</a:t>
            </a: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spcAft>
                <a:spcPts val="600"/>
              </a:spcAft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Ответственный ФОИВ: </a:t>
            </a: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Минстрой, Минтранс, МВД, Минфин</a:t>
            </a:r>
          </a:p>
          <a:p>
            <a:pPr>
              <a:spcAft>
                <a:spcPts val="600"/>
              </a:spcAft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Руководитель проекта: </a:t>
            </a:r>
          </a:p>
          <a:p>
            <a:pPr>
              <a:spcAft>
                <a:spcPts val="600"/>
              </a:spcAft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Министр строительства </a:t>
            </a:r>
            <a:b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и жилищно-коммунального хозяйства </a:t>
            </a: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И. Э. Файзуллин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D79EF91-9688-4E60-B1CF-5F49B98522F6}"/>
              </a:ext>
            </a:extLst>
          </p:cNvPr>
          <p:cNvSpPr txBox="1"/>
          <p:nvPr/>
        </p:nvSpPr>
        <p:spPr>
          <a:xfrm>
            <a:off x="1080014" y="4071205"/>
            <a:ext cx="537877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Обеспечение граждан инфраструктурой (жилищной, транспортной, социальной, коммунальной) нового качества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82B93E4-56CA-408B-BEFB-87036E7B6BB3}"/>
              </a:ext>
            </a:extLst>
          </p:cNvPr>
          <p:cNvSpPr txBox="1"/>
          <p:nvPr/>
        </p:nvSpPr>
        <p:spPr>
          <a:xfrm>
            <a:off x="1080015" y="5987602"/>
            <a:ext cx="537877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Комфортная и безопасная среда для жизни </a:t>
            </a:r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FD89208B-DB31-419D-AA64-1446C02558BB}"/>
              </a:ext>
            </a:extLst>
          </p:cNvPr>
          <p:cNvSpPr/>
          <p:nvPr/>
        </p:nvSpPr>
        <p:spPr>
          <a:xfrm>
            <a:off x="1140601" y="1185762"/>
            <a:ext cx="5378771" cy="641017"/>
          </a:xfrm>
          <a:prstGeom prst="roundRect">
            <a:avLst>
              <a:gd name="adj" fmla="val 25008"/>
            </a:avLst>
          </a:prstGeom>
          <a:gradFill flip="none" rotWithShape="1">
            <a:gsLst>
              <a:gs pos="0">
                <a:srgbClr val="1D9A78">
                  <a:shade val="30000"/>
                  <a:satMod val="115000"/>
                </a:srgbClr>
              </a:gs>
              <a:gs pos="50000">
                <a:srgbClr val="1D9A78">
                  <a:shade val="67500"/>
                  <a:satMod val="115000"/>
                </a:srgbClr>
              </a:gs>
              <a:gs pos="100000">
                <a:srgbClr val="1D9A78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НАЦИОНАЛЬНЫЙ ПРОЕКТ </a:t>
            </a:r>
            <a:b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«ИНФРАСТРУКТУРА ДЛЯ ЖИЗНИ»</a:t>
            </a:r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3C42C260-77BB-4746-A375-AEC2D241D0A5}"/>
              </a:ext>
            </a:extLst>
          </p:cNvPr>
          <p:cNvSpPr/>
          <p:nvPr/>
        </p:nvSpPr>
        <p:spPr>
          <a:xfrm>
            <a:off x="1080015" y="3359932"/>
            <a:ext cx="5378770" cy="641017"/>
          </a:xfrm>
          <a:prstGeom prst="roundRect">
            <a:avLst>
              <a:gd name="adj" fmla="val 25008"/>
            </a:avLst>
          </a:prstGeom>
          <a:gradFill flip="none" rotWithShape="1">
            <a:gsLst>
              <a:gs pos="0">
                <a:srgbClr val="A41E25">
                  <a:shade val="30000"/>
                  <a:satMod val="115000"/>
                </a:srgbClr>
              </a:gs>
              <a:gs pos="50000">
                <a:srgbClr val="A41E25">
                  <a:shade val="67500"/>
                  <a:satMod val="115000"/>
                </a:srgbClr>
              </a:gs>
              <a:gs pos="100000">
                <a:srgbClr val="A41E25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ЦЕЛЬ НАЦПРОЕКТА:</a:t>
            </a:r>
          </a:p>
        </p:txBody>
      </p:sp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EF413BAD-49DC-4EB3-92BE-FDCFBD8AE860}"/>
              </a:ext>
            </a:extLst>
          </p:cNvPr>
          <p:cNvSpPr/>
          <p:nvPr/>
        </p:nvSpPr>
        <p:spPr>
          <a:xfrm>
            <a:off x="1106735" y="5291369"/>
            <a:ext cx="5352050" cy="641017"/>
          </a:xfrm>
          <a:prstGeom prst="roundRect">
            <a:avLst>
              <a:gd name="adj" fmla="val 25008"/>
            </a:avLst>
          </a:prstGeom>
          <a:gradFill flip="none" rotWithShape="1">
            <a:gsLst>
              <a:gs pos="0">
                <a:srgbClr val="A41E25">
                  <a:shade val="30000"/>
                  <a:satMod val="115000"/>
                </a:srgbClr>
              </a:gs>
              <a:gs pos="50000">
                <a:srgbClr val="A41E25">
                  <a:shade val="67500"/>
                  <a:satMod val="115000"/>
                </a:srgbClr>
              </a:gs>
              <a:gs pos="100000">
                <a:srgbClr val="A41E25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НАПРАВЛЕН НА ДОСТИЖЕНИЕ НАЦИОНАЛЬНОЙ ЦЕЛИ РАЗВИТИЯ: </a:t>
            </a:r>
          </a:p>
        </p:txBody>
      </p:sp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6D68BA33-4AF0-404B-831E-8DC8A57E0AAE}"/>
              </a:ext>
            </a:extLst>
          </p:cNvPr>
          <p:cNvSpPr/>
          <p:nvPr/>
        </p:nvSpPr>
        <p:spPr>
          <a:xfrm>
            <a:off x="7053943" y="1180210"/>
            <a:ext cx="4139695" cy="581852"/>
          </a:xfrm>
          <a:prstGeom prst="roundRect">
            <a:avLst>
              <a:gd name="adj" fmla="val 25008"/>
            </a:avLst>
          </a:prstGeom>
          <a:solidFill>
            <a:srgbClr val="1B2A4B"/>
          </a:solidFill>
          <a:ln>
            <a:solidFill>
              <a:srgbClr val="1B2A4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ФЕДЕРАЛЬНЫЕ ПРОЕКТЫ: </a:t>
            </a:r>
          </a:p>
        </p:txBody>
      </p:sp>
      <p:sp>
        <p:nvSpPr>
          <p:cNvPr id="15" name="Прямоугольник: скругленные углы 14">
            <a:extLst>
              <a:ext uri="{FF2B5EF4-FFF2-40B4-BE49-F238E27FC236}">
                <a16:creationId xmlns:a16="http://schemas.microsoft.com/office/drawing/2014/main" id="{823D857A-07AF-47E3-B0A6-CC9B6E10FD70}"/>
              </a:ext>
            </a:extLst>
          </p:cNvPr>
          <p:cNvSpPr/>
          <p:nvPr/>
        </p:nvSpPr>
        <p:spPr>
          <a:xfrm>
            <a:off x="7053943" y="2016658"/>
            <a:ext cx="4139695" cy="4309497"/>
          </a:xfrm>
          <a:prstGeom prst="roundRect">
            <a:avLst>
              <a:gd name="adj" fmla="val 14903"/>
            </a:avLst>
          </a:prstGeom>
          <a:solidFill>
            <a:schemeClr val="bg1"/>
          </a:solidFill>
          <a:ln w="19050">
            <a:solidFill>
              <a:srgbClr val="1B2A4B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1" rtlCol="0" anchor="ctr"/>
          <a:lstStyle/>
          <a:p>
            <a:pPr algn="ctr">
              <a:spcAft>
                <a:spcPts val="600"/>
              </a:spcAft>
            </a:pPr>
            <a:r>
              <a:rPr lang="ru-RU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части транспорта:</a:t>
            </a:r>
          </a:p>
          <a:p>
            <a:pPr>
              <a:spcAft>
                <a:spcPts val="600"/>
              </a:spcAft>
            </a:pPr>
            <a:endParaRPr lang="ru-RU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69875" indent="-269875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ru-RU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Развитие федеральной сети </a:t>
            </a:r>
          </a:p>
          <a:p>
            <a:pPr marL="269875" indent="-269875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ru-RU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Региональная и местная дорожная сеть </a:t>
            </a:r>
          </a:p>
          <a:p>
            <a:pPr marL="269875" indent="-269875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ru-RU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Общесистемные меры развития дорожного хозяйства </a:t>
            </a:r>
          </a:p>
          <a:p>
            <a:pPr marL="269875" indent="-269875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ru-RU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Развитие общественного транспорта</a:t>
            </a:r>
          </a:p>
          <a:p>
            <a:pPr marL="269875" indent="-269875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ru-RU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Развитие железнодорожной инфраструктуры ЦТУ</a:t>
            </a:r>
          </a:p>
          <a:p>
            <a:pPr marL="269875" indent="-269875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ru-RU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Безопасность дорожного движения 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19FC5636-BA49-4F5A-AD43-A6BE7A9985E0}"/>
              </a:ext>
            </a:extLst>
          </p:cNvPr>
          <p:cNvSpPr/>
          <p:nvPr/>
        </p:nvSpPr>
        <p:spPr>
          <a:xfrm>
            <a:off x="0" y="455909"/>
            <a:ext cx="12192000" cy="378818"/>
          </a:xfrm>
          <a:prstGeom prst="rect">
            <a:avLst/>
          </a:prstGeom>
          <a:solidFill>
            <a:srgbClr val="1A294A"/>
          </a:solidFill>
          <a:ln>
            <a:noFill/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rIns="360000" rtlCol="0" anchor="ctr"/>
          <a:lstStyle/>
          <a:p>
            <a:pPr algn="ctr"/>
            <a:r>
              <a:rPr lang="ru-RU" sz="1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Национальные проекты (3/10)</a:t>
            </a:r>
            <a:endParaRPr lang="ru-RU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Номер слайда 4">
            <a:extLst>
              <a:ext uri="{FF2B5EF4-FFF2-40B4-BE49-F238E27FC236}">
                <a16:creationId xmlns:a16="http://schemas.microsoft.com/office/drawing/2014/main" id="{47B26B6A-00DA-4D47-BBDB-42160D67D3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6BC03A72-FF8F-4EA6-9DE2-DEA28CA0950A}" type="slidenum">
              <a:rPr lang="ru-RU" smtClean="0">
                <a:latin typeface="Arial" panose="020B0604020202020204" pitchFamily="34" charset="0"/>
                <a:cs typeface="Arial" panose="020B0604020202020204" pitchFamily="34" charset="0"/>
              </a:rPr>
              <a:t>14</a:t>
            </a:fld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5" name="Picture 2" descr="Picture background">
            <a:extLst>
              <a:ext uri="{FF2B5EF4-FFF2-40B4-BE49-F238E27FC236}">
                <a16:creationId xmlns:a16="http://schemas.microsoft.com/office/drawing/2014/main" id="{7C769AC0-20C6-455F-8F04-6BF0722B35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806" y="2064879"/>
            <a:ext cx="757084" cy="757084"/>
          </a:xfrm>
          <a:prstGeom prst="rect">
            <a:avLst/>
          </a:prstGeom>
          <a:noFill/>
        </p:spPr>
      </p:pic>
      <p:pic>
        <p:nvPicPr>
          <p:cNvPr id="2235" name="Picture 187" descr="Picture background">
            <a:extLst>
              <a:ext uri="{FF2B5EF4-FFF2-40B4-BE49-F238E27FC236}">
                <a16:creationId xmlns:a16="http://schemas.microsoft.com/office/drawing/2014/main" id="{EB92FA0F-31F1-4C3A-AE44-1E419D10DC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478" y="2957411"/>
            <a:ext cx="911739" cy="527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43" name="Picture 195" descr="Picture background">
            <a:extLst>
              <a:ext uri="{FF2B5EF4-FFF2-40B4-BE49-F238E27FC236}">
                <a16:creationId xmlns:a16="http://schemas.microsoft.com/office/drawing/2014/main" id="{00D6D84B-19A6-44DF-B1A8-7FC265E418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069" y="3691357"/>
            <a:ext cx="698556" cy="763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53817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572E0B4-282B-4E31-9F1E-7043B19867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03A72-FF8F-4EA6-9DE2-DEA28CA0950A}" type="slidenum">
              <a:rPr lang="ru-RU" smtClean="0">
                <a:latin typeface="Arial" panose="020B0604020202020204" pitchFamily="34" charset="0"/>
                <a:cs typeface="Arial" panose="020B0604020202020204" pitchFamily="34" charset="0"/>
              </a:rPr>
              <a:t>15</a:t>
            </a:fld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08A3EA36-0DE4-4EFE-9EE4-3CA0759A9C76}"/>
              </a:ext>
            </a:extLst>
          </p:cNvPr>
          <p:cNvSpPr/>
          <p:nvPr/>
        </p:nvSpPr>
        <p:spPr>
          <a:xfrm>
            <a:off x="819699" y="1045803"/>
            <a:ext cx="10552600" cy="409773"/>
          </a:xfrm>
          <a:prstGeom prst="roundRect">
            <a:avLst>
              <a:gd name="adj" fmla="val 0"/>
            </a:avLst>
          </a:prstGeom>
          <a:gradFill flip="none" rotWithShape="1">
            <a:gsLst>
              <a:gs pos="0">
                <a:srgbClr val="1D9A78">
                  <a:shade val="30000"/>
                  <a:satMod val="115000"/>
                </a:srgbClr>
              </a:gs>
              <a:gs pos="50000">
                <a:srgbClr val="1D9A78">
                  <a:shade val="67500"/>
                  <a:satMod val="115000"/>
                </a:srgbClr>
              </a:gs>
              <a:gs pos="100000">
                <a:srgbClr val="1D9A78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Ключевые мероприятия нацпроекта «ИНФРАСТРУКТУРА ДЛЯ ЖИЗНИ»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51BFC6C-F7E6-4C42-8C39-306F04C55499}"/>
              </a:ext>
            </a:extLst>
          </p:cNvPr>
          <p:cNvSpPr txBox="1"/>
          <p:nvPr/>
        </p:nvSpPr>
        <p:spPr>
          <a:xfrm>
            <a:off x="819699" y="1823224"/>
            <a:ext cx="10552600" cy="1605776"/>
          </a:xfrm>
          <a:prstGeom prst="rect">
            <a:avLst/>
          </a:prstGeom>
          <a:noFill/>
        </p:spPr>
        <p:txBody>
          <a:bodyPr wrap="square" numCol="1">
            <a:noAutofit/>
          </a:bodyPr>
          <a:lstStyle/>
          <a:p>
            <a:pPr marL="541338" indent="-363538" algn="just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ru-RU" sz="1300" b="1" dirty="0">
                <a:latin typeface="Arial" panose="020B0604020202020204" pitchFamily="34" charset="0"/>
                <a:cs typeface="Arial" panose="020B0604020202020204" pitchFamily="34" charset="0"/>
              </a:rPr>
              <a:t>Строительство</a:t>
            </a:r>
            <a:r>
              <a:rPr lang="ru-RU" sz="1300" dirty="0">
                <a:latin typeface="Arial" panose="020B0604020202020204" pitchFamily="34" charset="0"/>
                <a:cs typeface="Arial" panose="020B0604020202020204" pitchFamily="34" charset="0"/>
              </a:rPr>
              <a:t> новых и </a:t>
            </a:r>
            <a:r>
              <a:rPr lang="ru-RU" sz="1300" b="1" dirty="0">
                <a:latin typeface="Arial" panose="020B0604020202020204" pitchFamily="34" charset="0"/>
                <a:cs typeface="Arial" panose="020B0604020202020204" pitchFamily="34" charset="0"/>
              </a:rPr>
              <a:t>ремонт</a:t>
            </a:r>
            <a:r>
              <a:rPr lang="ru-RU" sz="1300" dirty="0">
                <a:latin typeface="Arial" panose="020B0604020202020204" pitchFamily="34" charset="0"/>
                <a:cs typeface="Arial" panose="020B0604020202020204" pitchFamily="34" charset="0"/>
              </a:rPr>
              <a:t> существующих </a:t>
            </a:r>
            <a:r>
              <a:rPr lang="ru-RU" sz="1300" b="1" dirty="0">
                <a:latin typeface="Arial" panose="020B0604020202020204" pitchFamily="34" charset="0"/>
                <a:cs typeface="Arial" panose="020B0604020202020204" pitchFamily="34" charset="0"/>
              </a:rPr>
              <a:t>дорог</a:t>
            </a:r>
            <a:r>
              <a:rPr lang="ru-RU" sz="1300" dirty="0">
                <a:latin typeface="Arial" panose="020B0604020202020204" pitchFamily="34" charset="0"/>
                <a:cs typeface="Arial" panose="020B0604020202020204" pitchFamily="34" charset="0"/>
              </a:rPr>
              <a:t> федерального, регионального и местного значений</a:t>
            </a:r>
          </a:p>
          <a:p>
            <a:pPr marL="541338" indent="-363538" algn="just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ru-RU" sz="1300" dirty="0">
                <a:latin typeface="Arial" panose="020B0604020202020204" pitchFamily="34" charset="0"/>
                <a:cs typeface="Arial" panose="020B0604020202020204" pitchFamily="34" charset="0"/>
              </a:rPr>
              <a:t>Комплексное обновление населенных пунктов, включая реализацию проектов КРТ, разработку и реализацию программ развития опорных населенных пунктов, разработку мастер-планов крупных и малых городов</a:t>
            </a:r>
          </a:p>
          <a:p>
            <a:pPr marL="541338" indent="-363538" algn="just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ru-RU" sz="1300" dirty="0">
                <a:latin typeface="Arial" panose="020B0604020202020204" pitchFamily="34" charset="0"/>
                <a:cs typeface="Arial" panose="020B0604020202020204" pitchFamily="34" charset="0"/>
              </a:rPr>
              <a:t>Развитие </a:t>
            </a:r>
            <a:r>
              <a:rPr lang="ru-RU" sz="1300" b="1" dirty="0">
                <a:latin typeface="Arial" panose="020B0604020202020204" pitchFamily="34" charset="0"/>
                <a:cs typeface="Arial" panose="020B0604020202020204" pitchFamily="34" charset="0"/>
              </a:rPr>
              <a:t>дорожного хозяйства</a:t>
            </a:r>
          </a:p>
          <a:p>
            <a:pPr marL="541338" indent="-363538" algn="just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ru-RU" sz="1300" dirty="0">
                <a:latin typeface="Arial" panose="020B0604020202020204" pitchFamily="34" charset="0"/>
                <a:cs typeface="Arial" panose="020B0604020202020204" pitchFamily="34" charset="0"/>
              </a:rPr>
              <a:t>Обновление </a:t>
            </a:r>
            <a:r>
              <a:rPr lang="ru-RU" sz="1300" b="1" dirty="0">
                <a:latin typeface="Arial" panose="020B0604020202020204" pitchFamily="34" charset="0"/>
                <a:cs typeface="Arial" panose="020B0604020202020204" pitchFamily="34" charset="0"/>
              </a:rPr>
              <a:t>общественного транспорта</a:t>
            </a:r>
          </a:p>
          <a:p>
            <a:pPr marL="541338" indent="-363538" algn="just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ru-RU" sz="1300" dirty="0">
                <a:latin typeface="Arial" panose="020B0604020202020204" pitchFamily="34" charset="0"/>
                <a:cs typeface="Arial" panose="020B0604020202020204" pitchFamily="34" charset="0"/>
              </a:rPr>
              <a:t>Развитие </a:t>
            </a:r>
            <a:r>
              <a:rPr lang="ru-RU" sz="1300" b="1" dirty="0">
                <a:latin typeface="Arial" panose="020B0604020202020204" pitchFamily="34" charset="0"/>
                <a:cs typeface="Arial" panose="020B0604020202020204" pitchFamily="34" charset="0"/>
              </a:rPr>
              <a:t>железнодорожной инфраструктуры </a:t>
            </a:r>
            <a:r>
              <a:rPr lang="ru-RU" sz="1300" dirty="0">
                <a:latin typeface="Arial" panose="020B0604020202020204" pitchFamily="34" charset="0"/>
                <a:cs typeface="Arial" panose="020B0604020202020204" pitchFamily="34" charset="0"/>
              </a:rPr>
              <a:t>ЦТУ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3EE0B24-096D-4A82-A4DB-70B8EE4362F5}"/>
              </a:ext>
            </a:extLst>
          </p:cNvPr>
          <p:cNvSpPr txBox="1"/>
          <p:nvPr/>
        </p:nvSpPr>
        <p:spPr>
          <a:xfrm>
            <a:off x="1101012" y="6356350"/>
            <a:ext cx="1017969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3663">
              <a:spcAft>
                <a:spcPts val="300"/>
              </a:spcAft>
            </a:pPr>
            <a:r>
              <a:rPr lang="ru-RU" sz="800" b="0" i="0" dirty="0">
                <a:solidFill>
                  <a:srgbClr val="453E3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* В настоящее время формируются перечни крупных и малых городов для подготовки мастер-планов и опорных населенных пунктов для составления программ их развития, а также разрабатывается методика, по которой будет рассчитано повышение качества среды для жизни </a:t>
            </a:r>
            <a:r>
              <a:rPr lang="ru-RU" sz="800" b="1" i="0" dirty="0">
                <a:solidFill>
                  <a:srgbClr val="453E3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на 30%</a:t>
            </a:r>
            <a:r>
              <a:rPr lang="ru-RU" sz="800" b="0" i="0" dirty="0">
                <a:solidFill>
                  <a:srgbClr val="453E3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к 2030 году.</a:t>
            </a:r>
            <a:endParaRPr lang="ru-RU" sz="8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92091EB2-F24B-4841-97DE-AF64A22260FE}"/>
              </a:ext>
            </a:extLst>
          </p:cNvPr>
          <p:cNvSpPr/>
          <p:nvPr/>
        </p:nvSpPr>
        <p:spPr>
          <a:xfrm>
            <a:off x="819699" y="3640737"/>
            <a:ext cx="10552600" cy="409773"/>
          </a:xfrm>
          <a:prstGeom prst="roundRect">
            <a:avLst>
              <a:gd name="adj" fmla="val 0"/>
            </a:avLst>
          </a:prstGeom>
          <a:gradFill flip="none" rotWithShape="1">
            <a:gsLst>
              <a:gs pos="0">
                <a:srgbClr val="1D9A78">
                  <a:shade val="30000"/>
                  <a:satMod val="115000"/>
                </a:srgbClr>
              </a:gs>
              <a:gs pos="50000">
                <a:srgbClr val="1D9A78">
                  <a:shade val="67500"/>
                  <a:satMod val="115000"/>
                </a:srgbClr>
              </a:gs>
              <a:gs pos="100000">
                <a:srgbClr val="1D9A78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Основные показатели национального проекта «ИНФРАСТРУКТУРА ДЛЯ ЖИЗНИ» к 2030 году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5CE7576-DD51-4672-A30F-77AEAA7BC283}"/>
              </a:ext>
            </a:extLst>
          </p:cNvPr>
          <p:cNvSpPr txBox="1"/>
          <p:nvPr/>
        </p:nvSpPr>
        <p:spPr>
          <a:xfrm>
            <a:off x="819699" y="4337646"/>
            <a:ext cx="10534101" cy="1708160"/>
          </a:xfrm>
          <a:prstGeom prst="rect">
            <a:avLst/>
          </a:prstGeom>
          <a:noFill/>
        </p:spPr>
        <p:txBody>
          <a:bodyPr wrap="square" numCol="1">
            <a:spAutoFit/>
          </a:bodyPr>
          <a:lstStyle/>
          <a:p>
            <a:pPr marL="541338" indent="-363538" algn="just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ru-RU" sz="1300" dirty="0">
                <a:latin typeface="Arial" panose="020B0604020202020204" pitchFamily="34" charset="0"/>
                <a:cs typeface="Arial" panose="020B0604020202020204" pitchFamily="34" charset="0"/>
              </a:rPr>
              <a:t>Увеличение нормативного состояния автомобильных дорог федерального значения до </a:t>
            </a:r>
            <a:r>
              <a:rPr lang="ru-RU" sz="1400" b="1" dirty="0">
                <a:solidFill>
                  <a:srgbClr val="1D9A7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85 %</a:t>
            </a:r>
            <a:r>
              <a:rPr lang="ru-RU" sz="1400" dirty="0">
                <a:solidFill>
                  <a:srgbClr val="1B2A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1300" dirty="0">
                <a:latin typeface="Arial" panose="020B0604020202020204" pitchFamily="34" charset="0"/>
                <a:cs typeface="Arial" panose="020B0604020202020204" pitchFamily="34" charset="0"/>
              </a:rPr>
              <a:t>автомобильных дорог регионального и межмуниципального значения до </a:t>
            </a:r>
            <a:r>
              <a:rPr lang="ru-RU" sz="1400" b="1" dirty="0">
                <a:solidFill>
                  <a:srgbClr val="1D9A7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60 %, </a:t>
            </a:r>
            <a:r>
              <a:rPr lang="ru-RU" sz="1300" dirty="0">
                <a:latin typeface="Arial" panose="020B0604020202020204" pitchFamily="34" charset="0"/>
                <a:cs typeface="Arial" panose="020B0604020202020204" pitchFamily="34" charset="0"/>
              </a:rPr>
              <a:t>автомобильных дорог крупнейших городских агломераций до </a:t>
            </a:r>
            <a:r>
              <a:rPr lang="ru-RU" sz="1400" b="1" dirty="0">
                <a:solidFill>
                  <a:srgbClr val="1D9A7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85 %, </a:t>
            </a:r>
            <a:r>
              <a:rPr lang="ru-RU" sz="1300" dirty="0">
                <a:latin typeface="Arial" panose="020B0604020202020204" pitchFamily="34" charset="0"/>
                <a:cs typeface="Arial" panose="020B0604020202020204" pitchFamily="34" charset="0"/>
              </a:rPr>
              <a:t>автомобильных дорог, входящих в опорную сеть, до </a:t>
            </a:r>
            <a:r>
              <a:rPr lang="ru-RU" sz="1400" b="1" dirty="0">
                <a:solidFill>
                  <a:srgbClr val="1D9A7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85 %</a:t>
            </a:r>
          </a:p>
          <a:p>
            <a:pPr marL="541338" indent="-363538" algn="just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ru-RU" sz="1300" dirty="0">
                <a:latin typeface="Arial" panose="020B0604020202020204" pitchFamily="34" charset="0"/>
                <a:cs typeface="Arial" panose="020B0604020202020204" pitchFamily="34" charset="0"/>
              </a:rPr>
              <a:t>Снижение смертности в результате дорожно-транспортных происшествий </a:t>
            </a:r>
            <a:r>
              <a:rPr lang="ru-RU" sz="1400" b="1" dirty="0">
                <a:solidFill>
                  <a:srgbClr val="1D9A7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1,5 раза </a:t>
            </a:r>
            <a:r>
              <a:rPr lang="ru-RU" sz="1300" b="1" dirty="0">
                <a:solidFill>
                  <a:srgbClr val="1B2A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1300" b="1" dirty="0">
                <a:solidFill>
                  <a:srgbClr val="1B2A4B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300" dirty="0">
                <a:latin typeface="Arial" panose="020B0604020202020204" pitchFamily="34" charset="0"/>
                <a:cs typeface="Arial" panose="020B0604020202020204" pitchFamily="34" charset="0"/>
              </a:rPr>
              <a:t>(1,58 чел. на 10 тысяч транспортных средств)</a:t>
            </a:r>
          </a:p>
          <a:p>
            <a:pPr marL="541338" indent="-363538" algn="just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ru-RU" sz="1300" dirty="0">
                <a:latin typeface="Arial" panose="020B0604020202020204" pitchFamily="34" charset="0"/>
                <a:cs typeface="Arial" panose="020B0604020202020204" pitchFamily="34" charset="0"/>
              </a:rPr>
              <a:t>Увеличение доли парка общественного транспорта не старше нормативного срока эксплуатации не менее </a:t>
            </a:r>
            <a:br>
              <a:rPr lang="ru-RU" sz="13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300" dirty="0">
                <a:latin typeface="Arial" panose="020B0604020202020204" pitchFamily="34" charset="0"/>
                <a:cs typeface="Arial" panose="020B0604020202020204" pitchFamily="34" charset="0"/>
              </a:rPr>
              <a:t>чем до </a:t>
            </a:r>
            <a:r>
              <a:rPr lang="ru-RU" sz="1400" b="1" dirty="0">
                <a:solidFill>
                  <a:srgbClr val="1D9A7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85%</a:t>
            </a:r>
            <a:endParaRPr lang="ru-RU" sz="1300" b="1" dirty="0">
              <a:solidFill>
                <a:srgbClr val="1D9A7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Стрелка: вниз 13">
            <a:extLst>
              <a:ext uri="{FF2B5EF4-FFF2-40B4-BE49-F238E27FC236}">
                <a16:creationId xmlns:a16="http://schemas.microsoft.com/office/drawing/2014/main" id="{11BD0FD3-741D-4C9D-BBF1-176910C63915}"/>
              </a:ext>
            </a:extLst>
          </p:cNvPr>
          <p:cNvSpPr/>
          <p:nvPr/>
        </p:nvSpPr>
        <p:spPr>
          <a:xfrm>
            <a:off x="6005802" y="1455063"/>
            <a:ext cx="180392" cy="368674"/>
          </a:xfrm>
          <a:prstGeom prst="downArrow">
            <a:avLst/>
          </a:prstGeom>
          <a:solidFill>
            <a:srgbClr val="1D9A78"/>
          </a:solidFill>
          <a:ln>
            <a:solidFill>
              <a:srgbClr val="1D9A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Стрелка: вниз 14">
            <a:extLst>
              <a:ext uri="{FF2B5EF4-FFF2-40B4-BE49-F238E27FC236}">
                <a16:creationId xmlns:a16="http://schemas.microsoft.com/office/drawing/2014/main" id="{530F40FF-0D34-4790-A138-198F66A2EE77}"/>
              </a:ext>
            </a:extLst>
          </p:cNvPr>
          <p:cNvSpPr/>
          <p:nvPr/>
        </p:nvSpPr>
        <p:spPr>
          <a:xfrm>
            <a:off x="6005802" y="3968972"/>
            <a:ext cx="180392" cy="368674"/>
          </a:xfrm>
          <a:prstGeom prst="downArrow">
            <a:avLst/>
          </a:prstGeom>
          <a:solidFill>
            <a:srgbClr val="1D9A78"/>
          </a:solidFill>
          <a:ln>
            <a:solidFill>
              <a:srgbClr val="1D9A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494F1BC2-7629-4102-8339-4607F9901D57}"/>
              </a:ext>
            </a:extLst>
          </p:cNvPr>
          <p:cNvSpPr/>
          <p:nvPr/>
        </p:nvSpPr>
        <p:spPr>
          <a:xfrm>
            <a:off x="0" y="455909"/>
            <a:ext cx="12192000" cy="378818"/>
          </a:xfrm>
          <a:prstGeom prst="rect">
            <a:avLst/>
          </a:prstGeom>
          <a:solidFill>
            <a:srgbClr val="1A294A"/>
          </a:solidFill>
          <a:ln>
            <a:noFill/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rIns="360000" rtlCol="0" anchor="ctr"/>
          <a:lstStyle/>
          <a:p>
            <a:pPr algn="ctr"/>
            <a:r>
              <a:rPr lang="ru-RU" sz="1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Национальные проекты (4/10)</a:t>
            </a:r>
            <a:endParaRPr lang="ru-RU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41996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F794756-3C12-41EE-A761-AF3A0DD95B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03A72-FF8F-4EA6-9DE2-DEA28CA0950A}" type="slidenum">
              <a:rPr lang="ru-RU" smtClean="0">
                <a:latin typeface="Arial" panose="020B0604020202020204" pitchFamily="34" charset="0"/>
                <a:cs typeface="Arial" panose="020B0604020202020204" pitchFamily="34" charset="0"/>
              </a:rPr>
              <a:t>16</a:t>
            </a:fld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AFC4768-1CC7-4C54-8E0C-58FDA88E2267}"/>
              </a:ext>
            </a:extLst>
          </p:cNvPr>
          <p:cNvSpPr txBox="1"/>
          <p:nvPr/>
        </p:nvSpPr>
        <p:spPr>
          <a:xfrm>
            <a:off x="1140601" y="2016659"/>
            <a:ext cx="5378771" cy="1031051"/>
          </a:xfrm>
          <a:prstGeom prst="rect">
            <a:avLst/>
          </a:prstGeom>
          <a:noFill/>
        </p:spPr>
        <p:txBody>
          <a:bodyPr wrap="square" numCol="2" anchor="ctr">
            <a:spAutoFit/>
          </a:bodyPr>
          <a:lstStyle/>
          <a:p>
            <a:pPr>
              <a:spcAft>
                <a:spcPts val="600"/>
              </a:spcAft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Курирующий Зампред: </a:t>
            </a:r>
            <a:b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В. Г. Савельев </a:t>
            </a:r>
          </a:p>
          <a:p>
            <a:pPr>
              <a:spcAft>
                <a:spcPts val="600"/>
              </a:spcAft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Ответственный ФОИВ: </a:t>
            </a: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Минпромторг России </a:t>
            </a:r>
          </a:p>
          <a:p>
            <a:pPr>
              <a:spcAft>
                <a:spcPts val="600"/>
              </a:spcAft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Руководитель проекта: Министр промышленности </a:t>
            </a:r>
            <a:b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и торговли </a:t>
            </a: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А. А. Алиханов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B3F4217-1D43-4F3E-B836-DA0857210EEE}"/>
              </a:ext>
            </a:extLst>
          </p:cNvPr>
          <p:cNvSpPr txBox="1"/>
          <p:nvPr/>
        </p:nvSpPr>
        <p:spPr>
          <a:xfrm>
            <a:off x="1140600" y="3948863"/>
            <a:ext cx="537877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Обеспечение технологической независимости и формирование новых рынков по таким направлениям, как беспилотные авиационные системы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CD13A37-6979-463D-ADF0-1C0C7A9383DC}"/>
              </a:ext>
            </a:extLst>
          </p:cNvPr>
          <p:cNvSpPr txBox="1"/>
          <p:nvPr/>
        </p:nvSpPr>
        <p:spPr>
          <a:xfrm>
            <a:off x="1140600" y="5900835"/>
            <a:ext cx="537877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Технологическое лидерство</a:t>
            </a:r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3AC9636F-8FDF-4E2F-9C22-F17D8335D755}"/>
              </a:ext>
            </a:extLst>
          </p:cNvPr>
          <p:cNvSpPr/>
          <p:nvPr/>
        </p:nvSpPr>
        <p:spPr>
          <a:xfrm>
            <a:off x="1140601" y="1185762"/>
            <a:ext cx="5378771" cy="641017"/>
          </a:xfrm>
          <a:prstGeom prst="roundRect">
            <a:avLst>
              <a:gd name="adj" fmla="val 25008"/>
            </a:avLst>
          </a:prstGeom>
          <a:gradFill flip="none" rotWithShape="1">
            <a:gsLst>
              <a:gs pos="0">
                <a:srgbClr val="1D9A78">
                  <a:shade val="30000"/>
                  <a:satMod val="115000"/>
                </a:srgbClr>
              </a:gs>
              <a:gs pos="50000">
                <a:srgbClr val="1D9A78">
                  <a:shade val="67500"/>
                  <a:satMod val="115000"/>
                </a:srgbClr>
              </a:gs>
              <a:gs pos="100000">
                <a:srgbClr val="1D9A78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НАЦИОНАЛЬНЫЙ ПРОЕКТ </a:t>
            </a:r>
            <a:b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«БЕСПИЛОТНЫЕ АВИАЦИОННЫЕСИСТЕМЫ»</a:t>
            </a:r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B5A263F5-2102-4FDE-81EB-D7FB5DF5D82F}"/>
              </a:ext>
            </a:extLst>
          </p:cNvPr>
          <p:cNvSpPr/>
          <p:nvPr/>
        </p:nvSpPr>
        <p:spPr>
          <a:xfrm>
            <a:off x="1140601" y="3237590"/>
            <a:ext cx="5378770" cy="641017"/>
          </a:xfrm>
          <a:prstGeom prst="roundRect">
            <a:avLst>
              <a:gd name="adj" fmla="val 25008"/>
            </a:avLst>
          </a:prstGeom>
          <a:gradFill flip="none" rotWithShape="1">
            <a:gsLst>
              <a:gs pos="0">
                <a:srgbClr val="A41E25">
                  <a:shade val="30000"/>
                  <a:satMod val="115000"/>
                </a:srgbClr>
              </a:gs>
              <a:gs pos="50000">
                <a:srgbClr val="A41E25">
                  <a:shade val="67500"/>
                  <a:satMod val="115000"/>
                </a:srgbClr>
              </a:gs>
              <a:gs pos="100000">
                <a:srgbClr val="A41E25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ЦЕЛЬ НАЦПРОЕКТА:</a:t>
            </a:r>
          </a:p>
        </p:txBody>
      </p:sp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0239D16B-632E-403A-8375-4A65F5BF710F}"/>
              </a:ext>
            </a:extLst>
          </p:cNvPr>
          <p:cNvSpPr/>
          <p:nvPr/>
        </p:nvSpPr>
        <p:spPr>
          <a:xfrm>
            <a:off x="1167321" y="5039928"/>
            <a:ext cx="5352050" cy="641017"/>
          </a:xfrm>
          <a:prstGeom prst="roundRect">
            <a:avLst>
              <a:gd name="adj" fmla="val 25008"/>
            </a:avLst>
          </a:prstGeom>
          <a:gradFill flip="none" rotWithShape="1">
            <a:gsLst>
              <a:gs pos="0">
                <a:srgbClr val="A41E25">
                  <a:shade val="30000"/>
                  <a:satMod val="115000"/>
                </a:srgbClr>
              </a:gs>
              <a:gs pos="50000">
                <a:srgbClr val="A41E25">
                  <a:shade val="67500"/>
                  <a:satMod val="115000"/>
                </a:srgbClr>
              </a:gs>
              <a:gs pos="100000">
                <a:srgbClr val="A41E25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НАПРАВЛЕН НА ДОСТИЖЕНИЕ НАЦИОНАЛЬНОЙ ЦЕЛИ РАЗВИТИЯ: </a:t>
            </a:r>
          </a:p>
        </p:txBody>
      </p:sp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058960A7-1FCE-4099-A6DB-EEA495D56B55}"/>
              </a:ext>
            </a:extLst>
          </p:cNvPr>
          <p:cNvSpPr/>
          <p:nvPr/>
        </p:nvSpPr>
        <p:spPr>
          <a:xfrm>
            <a:off x="7053943" y="1180210"/>
            <a:ext cx="4139695" cy="581852"/>
          </a:xfrm>
          <a:prstGeom prst="roundRect">
            <a:avLst>
              <a:gd name="adj" fmla="val 25008"/>
            </a:avLst>
          </a:prstGeom>
          <a:solidFill>
            <a:srgbClr val="1B2A4B"/>
          </a:solidFill>
          <a:ln>
            <a:solidFill>
              <a:srgbClr val="1B2A4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ФЕДЕРАЛЬНЫЕ ПРОЕКТЫ: </a:t>
            </a:r>
          </a:p>
        </p:txBody>
      </p:sp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id="{2644D4A9-6A4F-447A-97A2-4060E06215DF}"/>
              </a:ext>
            </a:extLst>
          </p:cNvPr>
          <p:cNvSpPr/>
          <p:nvPr/>
        </p:nvSpPr>
        <p:spPr>
          <a:xfrm>
            <a:off x="7053943" y="2183844"/>
            <a:ext cx="4139695" cy="3890871"/>
          </a:xfrm>
          <a:prstGeom prst="roundRect">
            <a:avLst>
              <a:gd name="adj" fmla="val 14903"/>
            </a:avLst>
          </a:prstGeom>
          <a:solidFill>
            <a:schemeClr val="bg1"/>
          </a:solidFill>
          <a:ln w="19050">
            <a:solidFill>
              <a:srgbClr val="1B2A4B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1" rtlCol="0" anchor="ctr"/>
          <a:lstStyle/>
          <a:p>
            <a:pPr marL="269875" indent="-269875">
              <a:spcAft>
                <a:spcPts val="500"/>
              </a:spcAft>
              <a:buFont typeface="Wingdings" panose="05000000000000000000" pitchFamily="2" charset="2"/>
              <a:buChar char="ü"/>
            </a:pPr>
            <a:r>
              <a:rPr lang="ru-RU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Инфраструктура, безопасность и сертификация</a:t>
            </a:r>
          </a:p>
          <a:p>
            <a:pPr marL="269875" indent="-269875">
              <a:spcAft>
                <a:spcPts val="500"/>
              </a:spcAft>
              <a:buFont typeface="Wingdings" panose="05000000000000000000" pitchFamily="2" charset="2"/>
              <a:buChar char="ü"/>
            </a:pPr>
            <a:r>
              <a:rPr lang="ru-RU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Перспективные технологии для БАС</a:t>
            </a:r>
          </a:p>
          <a:p>
            <a:pPr marL="269875" indent="-269875">
              <a:spcAft>
                <a:spcPts val="500"/>
              </a:spcAft>
              <a:buFont typeface="Wingdings" panose="05000000000000000000" pitchFamily="2" charset="2"/>
              <a:buChar char="ü"/>
            </a:pPr>
            <a:r>
              <a:rPr lang="ru-RU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Кадры для БАС</a:t>
            </a:r>
          </a:p>
          <a:p>
            <a:pPr marL="269875" indent="-269875">
              <a:spcAft>
                <a:spcPts val="500"/>
              </a:spcAft>
              <a:buFont typeface="Wingdings" panose="05000000000000000000" pitchFamily="2" charset="2"/>
              <a:buChar char="ü"/>
            </a:pPr>
            <a:r>
              <a:rPr lang="ru-RU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Стимулирование спроса на отечественные БАС</a:t>
            </a:r>
          </a:p>
          <a:p>
            <a:pPr marL="269875" indent="-269875">
              <a:spcAft>
                <a:spcPts val="500"/>
              </a:spcAft>
              <a:buFont typeface="Wingdings" panose="05000000000000000000" pitchFamily="2" charset="2"/>
              <a:buChar char="ü"/>
            </a:pPr>
            <a:r>
              <a:rPr lang="ru-RU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Разработка, стандартизация и серийное производство БАС и комплектующих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9CD36329-9926-4F3A-B5FC-992AD3E2DEF2}"/>
              </a:ext>
            </a:extLst>
          </p:cNvPr>
          <p:cNvSpPr/>
          <p:nvPr/>
        </p:nvSpPr>
        <p:spPr>
          <a:xfrm>
            <a:off x="0" y="455909"/>
            <a:ext cx="12192000" cy="378818"/>
          </a:xfrm>
          <a:prstGeom prst="rect">
            <a:avLst/>
          </a:prstGeom>
          <a:solidFill>
            <a:srgbClr val="1A294A"/>
          </a:solidFill>
          <a:ln>
            <a:noFill/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rIns="360000" rtlCol="0" anchor="ctr"/>
          <a:lstStyle/>
          <a:p>
            <a:pPr algn="ctr"/>
            <a:r>
              <a:rPr lang="ru-RU" sz="1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Национальные проекты (5/10)</a:t>
            </a:r>
            <a:endParaRPr lang="ru-RU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Picture background">
            <a:extLst>
              <a:ext uri="{FF2B5EF4-FFF2-40B4-BE49-F238E27FC236}">
                <a16:creationId xmlns:a16="http://schemas.microsoft.com/office/drawing/2014/main" id="{CEBF0C5C-8E12-40EB-A9A6-28025A5B89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098" y="1185761"/>
            <a:ext cx="830502" cy="641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77476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4">
            <a:extLst>
              <a:ext uri="{FF2B5EF4-FFF2-40B4-BE49-F238E27FC236}">
                <a16:creationId xmlns:a16="http://schemas.microsoft.com/office/drawing/2014/main" id="{EBDE1171-125E-419F-B5EA-6ECEC4912B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6BC03A72-FF8F-4EA6-9DE2-DEA28CA0950A}" type="slidenum">
              <a:rPr lang="ru-RU" smtClean="0">
                <a:latin typeface="Arial" panose="020B0604020202020204" pitchFamily="34" charset="0"/>
                <a:cs typeface="Arial" panose="020B0604020202020204" pitchFamily="34" charset="0"/>
              </a:rPr>
              <a:t>17</a:t>
            </a:fld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D6C7A2B7-3928-48B5-B1EC-B3483E26B279}"/>
              </a:ext>
            </a:extLst>
          </p:cNvPr>
          <p:cNvSpPr/>
          <p:nvPr/>
        </p:nvSpPr>
        <p:spPr>
          <a:xfrm>
            <a:off x="819699" y="825257"/>
            <a:ext cx="10552600" cy="409773"/>
          </a:xfrm>
          <a:prstGeom prst="roundRect">
            <a:avLst>
              <a:gd name="adj" fmla="val 0"/>
            </a:avLst>
          </a:prstGeom>
          <a:gradFill flip="none" rotWithShape="1">
            <a:gsLst>
              <a:gs pos="0">
                <a:schemeClr val="bg1">
                  <a:lumMod val="50000"/>
                  <a:shade val="30000"/>
                  <a:satMod val="115000"/>
                </a:schemeClr>
              </a:gs>
              <a:gs pos="50000">
                <a:schemeClr val="bg1">
                  <a:lumMod val="50000"/>
                  <a:shade val="67500"/>
                  <a:satMod val="115000"/>
                </a:schemeClr>
              </a:gs>
              <a:gs pos="100000">
                <a:schemeClr val="bg1">
                  <a:lumMod val="50000"/>
                  <a:shade val="100000"/>
                  <a:satMod val="115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Ключевые мероприятия нацпроекта «БЕСПИЛОТНЫЕ </a:t>
            </a:r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АВИАЦИОННЫЕ СИСТЕМЫ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A69AE85-B406-44F6-BA9C-362FDA32B5CF}"/>
              </a:ext>
            </a:extLst>
          </p:cNvPr>
          <p:cNvSpPr txBox="1"/>
          <p:nvPr/>
        </p:nvSpPr>
        <p:spPr>
          <a:xfrm>
            <a:off x="819699" y="1592192"/>
            <a:ext cx="10552600" cy="2450196"/>
          </a:xfrm>
          <a:prstGeom prst="rect">
            <a:avLst/>
          </a:prstGeom>
          <a:noFill/>
        </p:spPr>
        <p:txBody>
          <a:bodyPr wrap="square" numCol="1">
            <a:noAutofit/>
          </a:bodyPr>
          <a:lstStyle/>
          <a:p>
            <a:pPr marL="541338" indent="-363538" algn="just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ru-RU" sz="1300" dirty="0">
                <a:latin typeface="Arial" panose="020B0604020202020204" pitchFamily="34" charset="0"/>
                <a:cs typeface="Arial" panose="020B0604020202020204" pitchFamily="34" charset="0"/>
              </a:rPr>
              <a:t>Сформирована специализированная </a:t>
            </a:r>
            <a:r>
              <a:rPr lang="ru-RU" sz="1300" b="1" dirty="0">
                <a:latin typeface="Arial" panose="020B0604020202020204" pitchFamily="34" charset="0"/>
                <a:cs typeface="Arial" panose="020B0604020202020204" pitchFamily="34" charset="0"/>
              </a:rPr>
              <a:t>система сертификации беспилотных авиационных систем</a:t>
            </a:r>
          </a:p>
          <a:p>
            <a:pPr marL="541338" indent="-363538" algn="just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ru-RU" sz="1300" dirty="0">
                <a:latin typeface="Arial" panose="020B0604020202020204" pitchFamily="34" charset="0"/>
                <a:cs typeface="Arial" panose="020B0604020202020204" pitchFamily="34" charset="0"/>
              </a:rPr>
              <a:t>Организовано серийное </a:t>
            </a:r>
            <a:r>
              <a:rPr lang="ru-RU" sz="1300" b="1" dirty="0">
                <a:latin typeface="Arial" panose="020B0604020202020204" pitchFamily="34" charset="0"/>
                <a:cs typeface="Arial" panose="020B0604020202020204" pitchFamily="34" charset="0"/>
              </a:rPr>
              <a:t>производство беспилотных авиационных систем</a:t>
            </a:r>
          </a:p>
          <a:p>
            <a:pPr marL="541338" indent="-363538" algn="just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ru-RU" sz="1300" dirty="0">
                <a:latin typeface="Arial" panose="020B0604020202020204" pitchFamily="34" charset="0"/>
                <a:cs typeface="Arial" panose="020B0604020202020204" pitchFamily="34" charset="0"/>
              </a:rPr>
              <a:t>Создана </a:t>
            </a:r>
            <a:r>
              <a:rPr lang="ru-RU" sz="1300" b="1" dirty="0">
                <a:latin typeface="Arial" panose="020B0604020202020204" pitchFamily="34" charset="0"/>
                <a:cs typeface="Arial" panose="020B0604020202020204" pitchFamily="34" charset="0"/>
              </a:rPr>
              <a:t>инфраструктура, </a:t>
            </a:r>
            <a:r>
              <a:rPr lang="ru-RU" sz="1300" dirty="0">
                <a:latin typeface="Arial" panose="020B0604020202020204" pitchFamily="34" charset="0"/>
                <a:cs typeface="Arial" panose="020B0604020202020204" pitchFamily="34" charset="0"/>
              </a:rPr>
              <a:t>необходимая для </a:t>
            </a:r>
            <a:r>
              <a:rPr lang="ru-RU" sz="1300" b="1" dirty="0">
                <a:latin typeface="Arial" panose="020B0604020202020204" pitchFamily="34" charset="0"/>
                <a:cs typeface="Arial" panose="020B0604020202020204" pitchFamily="34" charset="0"/>
              </a:rPr>
              <a:t>эксплуатации беспилотных авиационных систем</a:t>
            </a:r>
          </a:p>
          <a:p>
            <a:pPr marL="541338" indent="-363538" algn="just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ru-RU" sz="1300" dirty="0">
                <a:latin typeface="Arial" panose="020B0604020202020204" pitchFamily="34" charset="0"/>
                <a:cs typeface="Arial" panose="020B0604020202020204" pitchFamily="34" charset="0"/>
              </a:rPr>
              <a:t>Проведены научно-исследовательские и </a:t>
            </a:r>
            <a:r>
              <a:rPr lang="ru-RU" sz="1300" dirty="0" smtClean="0">
                <a:latin typeface="Arial" panose="020B0604020202020204" pitchFamily="34" charset="0"/>
                <a:cs typeface="Arial" panose="020B0604020202020204" pitchFamily="34" charset="0"/>
              </a:rPr>
              <a:t>опытно-конструкторские </a:t>
            </a:r>
            <a:r>
              <a:rPr lang="ru-RU" sz="1300" dirty="0">
                <a:latin typeface="Arial" panose="020B0604020202020204" pitchFamily="34" charset="0"/>
                <a:cs typeface="Arial" panose="020B0604020202020204" pitchFamily="34" charset="0"/>
              </a:rPr>
              <a:t>работы для обеспечения технологической независимости и по 9 технологическим направлениям </a:t>
            </a:r>
            <a:r>
              <a:rPr lang="ru-RU" sz="1300" b="1" dirty="0">
                <a:latin typeface="Arial" panose="020B0604020202020204" pitchFamily="34" charset="0"/>
                <a:cs typeface="Arial" panose="020B0604020202020204" pitchFamily="34" charset="0"/>
              </a:rPr>
              <a:t>глобальной конкурентоспособности российских беспилотных авиационных систем </a:t>
            </a:r>
          </a:p>
          <a:p>
            <a:pPr marL="541338" indent="-363538" algn="just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ru-RU" sz="1300" dirty="0">
                <a:latin typeface="Arial" panose="020B0604020202020204" pitchFamily="34" charset="0"/>
                <a:cs typeface="Arial" panose="020B0604020202020204" pitchFamily="34" charset="0"/>
              </a:rPr>
              <a:t>Обеспечен приток </a:t>
            </a:r>
            <a:r>
              <a:rPr lang="ru-RU" sz="1300" b="1" dirty="0">
                <a:latin typeface="Arial" panose="020B0604020202020204" pitchFamily="34" charset="0"/>
                <a:cs typeface="Arial" panose="020B0604020202020204" pitchFamily="34" charset="0"/>
              </a:rPr>
              <a:t>высококвалифицированных кадров </a:t>
            </a:r>
            <a:r>
              <a:rPr lang="ru-RU" sz="1300" dirty="0">
                <a:latin typeface="Arial" panose="020B0604020202020204" pitchFamily="34" charset="0"/>
                <a:cs typeface="Arial" panose="020B0604020202020204" pitchFamily="34" charset="0"/>
              </a:rPr>
              <a:t>в сфере разработки, производства и эксплуатации беспилотных авиационных систем</a:t>
            </a:r>
          </a:p>
          <a:p>
            <a:pPr marL="541338" indent="-363538" algn="just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ru-RU" sz="1300" dirty="0">
                <a:latin typeface="Arial" panose="020B0604020202020204" pitchFamily="34" charset="0"/>
                <a:cs typeface="Arial" panose="020B0604020202020204" pitchFamily="34" charset="0"/>
              </a:rPr>
              <a:t>Сформирована </a:t>
            </a:r>
            <a:r>
              <a:rPr lang="ru-RU" sz="1300" b="1" dirty="0">
                <a:latin typeface="Arial" panose="020B0604020202020204" pitchFamily="34" charset="0"/>
                <a:cs typeface="Arial" panose="020B0604020202020204" pitchFamily="34" charset="0"/>
              </a:rPr>
              <a:t>комплексная система стимулирования использования </a:t>
            </a:r>
            <a:r>
              <a:rPr lang="ru-RU" sz="1300" dirty="0">
                <a:latin typeface="Arial" panose="020B0604020202020204" pitchFamily="34" charset="0"/>
                <a:cs typeface="Arial" panose="020B0604020202020204" pitchFamily="34" charset="0"/>
              </a:rPr>
              <a:t>отечественных беспилотных авиационных систем и услуг, оказываемых с применением беспилотных авиационных систем</a:t>
            </a:r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2B5176D6-B0E1-4980-8835-5A0F4BA0940F}"/>
              </a:ext>
            </a:extLst>
          </p:cNvPr>
          <p:cNvSpPr/>
          <p:nvPr/>
        </p:nvSpPr>
        <p:spPr>
          <a:xfrm>
            <a:off x="819700" y="4118782"/>
            <a:ext cx="10552600" cy="561536"/>
          </a:xfrm>
          <a:prstGeom prst="roundRect">
            <a:avLst>
              <a:gd name="adj" fmla="val 0"/>
            </a:avLst>
          </a:prstGeom>
          <a:gradFill flip="none" rotWithShape="1">
            <a:gsLst>
              <a:gs pos="0">
                <a:schemeClr val="bg1">
                  <a:lumMod val="50000"/>
                  <a:shade val="30000"/>
                  <a:satMod val="115000"/>
                </a:schemeClr>
              </a:gs>
              <a:gs pos="50000">
                <a:schemeClr val="bg1">
                  <a:lumMod val="50000"/>
                  <a:shade val="67500"/>
                  <a:satMod val="115000"/>
                </a:schemeClr>
              </a:gs>
              <a:gs pos="100000">
                <a:schemeClr val="bg1">
                  <a:lumMod val="50000"/>
                  <a:shade val="100000"/>
                  <a:satMod val="115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Основные показатели национального проекта </a:t>
            </a:r>
            <a:b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«БЕСПИЛОТНЫЕ АВИАЦИОННЫЕСИСТЕМЫ» к 2030 году</a:t>
            </a:r>
          </a:p>
        </p:txBody>
      </p:sp>
      <p:sp>
        <p:nvSpPr>
          <p:cNvPr id="13" name="Стрелка: вниз 12">
            <a:extLst>
              <a:ext uri="{FF2B5EF4-FFF2-40B4-BE49-F238E27FC236}">
                <a16:creationId xmlns:a16="http://schemas.microsoft.com/office/drawing/2014/main" id="{19BE2DE1-354E-4816-A40D-71C63E89DFA6}"/>
              </a:ext>
            </a:extLst>
          </p:cNvPr>
          <p:cNvSpPr/>
          <p:nvPr/>
        </p:nvSpPr>
        <p:spPr>
          <a:xfrm>
            <a:off x="6005802" y="1234517"/>
            <a:ext cx="180392" cy="368674"/>
          </a:xfrm>
          <a:prstGeom prst="downArrow">
            <a:avLst/>
          </a:prstGeom>
          <a:solidFill>
            <a:schemeClr val="bg1">
              <a:lumMod val="5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Стрелка: вниз 13">
            <a:extLst>
              <a:ext uri="{FF2B5EF4-FFF2-40B4-BE49-F238E27FC236}">
                <a16:creationId xmlns:a16="http://schemas.microsoft.com/office/drawing/2014/main" id="{CAFFA1CD-1931-43AD-B9E7-E27C425337ED}"/>
              </a:ext>
            </a:extLst>
          </p:cNvPr>
          <p:cNvSpPr/>
          <p:nvPr/>
        </p:nvSpPr>
        <p:spPr>
          <a:xfrm>
            <a:off x="6024302" y="4641529"/>
            <a:ext cx="180392" cy="368674"/>
          </a:xfrm>
          <a:prstGeom prst="downArrow">
            <a:avLst/>
          </a:prstGeom>
          <a:solidFill>
            <a:schemeClr val="bg1">
              <a:lumMod val="5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A47CED0-A519-4468-A27C-E55F144F2405}"/>
              </a:ext>
            </a:extLst>
          </p:cNvPr>
          <p:cNvSpPr txBox="1"/>
          <p:nvPr/>
        </p:nvSpPr>
        <p:spPr>
          <a:xfrm>
            <a:off x="801201" y="4973546"/>
            <a:ext cx="10552599" cy="1569660"/>
          </a:xfrm>
          <a:prstGeom prst="rect">
            <a:avLst/>
          </a:prstGeom>
          <a:noFill/>
        </p:spPr>
        <p:txBody>
          <a:bodyPr wrap="square" numCol="2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300" dirty="0">
                <a:latin typeface="Arial" panose="020B0604020202020204" pitchFamily="34" charset="0"/>
                <a:cs typeface="Arial" panose="020B0604020202020204" pitchFamily="34" charset="0"/>
              </a:rPr>
              <a:t>Доля отечественных БАС в общем объеме российского рынка БАС, в т. ч. самолеты, вертолеты, </a:t>
            </a:r>
            <a:r>
              <a:rPr lang="ru-RU" sz="1300" dirty="0" err="1">
                <a:latin typeface="Arial" panose="020B0604020202020204" pitchFamily="34" charset="0"/>
                <a:cs typeface="Arial" panose="020B0604020202020204" pitchFamily="34" charset="0"/>
              </a:rPr>
              <a:t>мультироторы</a:t>
            </a:r>
            <a:r>
              <a:rPr lang="ru-RU" sz="1300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ru-RU" sz="1400" b="1" dirty="0">
                <a:solidFill>
                  <a:srgbClr val="1D9A7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70,3 %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300" dirty="0">
                <a:latin typeface="Arial" panose="020B0604020202020204" pitchFamily="34" charset="0"/>
                <a:cs typeface="Arial" panose="020B0604020202020204" pitchFamily="34" charset="0"/>
              </a:rPr>
              <a:t>Объем российского рынка БАС без учета образовательных БАС, в т. ч. самолеты, вертолеты, </a:t>
            </a:r>
            <a:r>
              <a:rPr lang="ru-RU" sz="1300" dirty="0" err="1">
                <a:latin typeface="Arial" panose="020B0604020202020204" pitchFamily="34" charset="0"/>
                <a:cs typeface="Arial" panose="020B0604020202020204" pitchFamily="34" charset="0"/>
              </a:rPr>
              <a:t>мультироторы</a:t>
            </a:r>
            <a:r>
              <a:rPr lang="ru-RU" sz="1300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ru-RU" sz="1400" b="1" dirty="0">
                <a:solidFill>
                  <a:srgbClr val="1D9A7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46 230 ед.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300" dirty="0">
                <a:latin typeface="Arial" panose="020B0604020202020204" pitchFamily="34" charset="0"/>
                <a:cs typeface="Arial" panose="020B0604020202020204" pitchFamily="34" charset="0"/>
              </a:rPr>
              <a:t>Количество субъектов РФ, оснащенных инфраструктурой НПЦ в соответствии с методологической поддержкой АНО «Федеральный центр БАС» – </a:t>
            </a:r>
            <a:r>
              <a:rPr lang="ru-RU" sz="1400" b="1" dirty="0">
                <a:solidFill>
                  <a:srgbClr val="1D9A7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48 ед.</a:t>
            </a:r>
          </a:p>
          <a:p>
            <a:pPr marL="541338" indent="-271463">
              <a:buFont typeface="Wingdings" panose="05000000000000000000" pitchFamily="2" charset="2"/>
              <a:buChar char="Ø"/>
            </a:pPr>
            <a:r>
              <a:rPr lang="ru-RU" sz="1300" dirty="0">
                <a:latin typeface="Arial" panose="020B0604020202020204" pitchFamily="34" charset="0"/>
                <a:cs typeface="Arial" panose="020B0604020202020204" pitchFamily="34" charset="0"/>
              </a:rPr>
              <a:t>Достигнутый уровень технологической независимости в отрасли БАС – </a:t>
            </a:r>
            <a:r>
              <a:rPr lang="ru-RU" sz="1400" b="1" dirty="0">
                <a:solidFill>
                  <a:srgbClr val="1D9A7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81,1 %</a:t>
            </a:r>
          </a:p>
          <a:p>
            <a:pPr marL="541338" indent="-271463">
              <a:buFont typeface="Wingdings" panose="05000000000000000000" pitchFamily="2" charset="2"/>
              <a:buChar char="Ø"/>
            </a:pPr>
            <a:r>
              <a:rPr lang="ru-RU" sz="1300" dirty="0">
                <a:latin typeface="Arial" panose="020B0604020202020204" pitchFamily="34" charset="0"/>
                <a:cs typeface="Arial" panose="020B0604020202020204" pitchFamily="34" charset="0"/>
              </a:rPr>
              <a:t>Количество сертифицированных беспилотных авиационных систем – </a:t>
            </a:r>
            <a:r>
              <a:rPr lang="ru-RU" sz="1400" b="1" dirty="0">
                <a:solidFill>
                  <a:srgbClr val="1D9A7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26 ед.</a:t>
            </a:r>
          </a:p>
          <a:p>
            <a:pPr marL="541338" indent="-271463">
              <a:buFont typeface="Wingdings" panose="05000000000000000000" pitchFamily="2" charset="2"/>
              <a:buChar char="Ø"/>
            </a:pPr>
            <a:r>
              <a:rPr lang="ru-RU" sz="1300" dirty="0">
                <a:latin typeface="Arial" panose="020B0604020202020204" pitchFamily="34" charset="0"/>
                <a:cs typeface="Arial" panose="020B0604020202020204" pitchFamily="34" charset="0"/>
              </a:rPr>
              <a:t>Количество новых российских решений для обеспечения интеграции беспилотных воздушных судов в единое воздушное пространство – </a:t>
            </a:r>
            <a:r>
              <a:rPr lang="ru-RU" sz="1400" b="1" dirty="0">
                <a:solidFill>
                  <a:srgbClr val="1D9A7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ед.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6FE23976-8D3D-402D-A300-953D585AF51D}"/>
              </a:ext>
            </a:extLst>
          </p:cNvPr>
          <p:cNvSpPr/>
          <p:nvPr/>
        </p:nvSpPr>
        <p:spPr>
          <a:xfrm>
            <a:off x="0" y="332563"/>
            <a:ext cx="12192000" cy="378818"/>
          </a:xfrm>
          <a:prstGeom prst="rect">
            <a:avLst/>
          </a:prstGeom>
          <a:solidFill>
            <a:srgbClr val="1A294A"/>
          </a:solidFill>
          <a:ln>
            <a:noFill/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rIns="360000" rtlCol="0" anchor="ctr"/>
          <a:lstStyle/>
          <a:p>
            <a:pPr algn="ctr"/>
            <a:r>
              <a:rPr lang="ru-RU" sz="1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Национальные проекты (6/10)</a:t>
            </a:r>
            <a:endParaRPr lang="ru-RU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39709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F838563-F8B1-4883-B829-872A811F5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03A72-FF8F-4EA6-9DE2-DEA28CA0950A}" type="slidenum">
              <a:rPr lang="ru-RU" smtClean="0">
                <a:latin typeface="Arial" panose="020B0604020202020204" pitchFamily="34" charset="0"/>
                <a:cs typeface="Arial" panose="020B0604020202020204" pitchFamily="34" charset="0"/>
              </a:rPr>
              <a:t>18</a:t>
            </a:fld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43053E1-3AA6-470D-BB6D-427545EB6E59}"/>
              </a:ext>
            </a:extLst>
          </p:cNvPr>
          <p:cNvSpPr txBox="1"/>
          <p:nvPr/>
        </p:nvSpPr>
        <p:spPr>
          <a:xfrm>
            <a:off x="1140600" y="1919476"/>
            <a:ext cx="5378771" cy="1031051"/>
          </a:xfrm>
          <a:prstGeom prst="rect">
            <a:avLst/>
          </a:prstGeom>
          <a:noFill/>
        </p:spPr>
        <p:txBody>
          <a:bodyPr wrap="square" numCol="2" anchor="ctr">
            <a:spAutoFit/>
          </a:bodyPr>
          <a:lstStyle/>
          <a:p>
            <a:pPr>
              <a:spcAft>
                <a:spcPts val="600"/>
              </a:spcAft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Курирующий зампред: </a:t>
            </a:r>
            <a:b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Д. В. Мантуров</a:t>
            </a:r>
          </a:p>
          <a:p>
            <a:pPr>
              <a:spcAft>
                <a:spcPts val="600"/>
              </a:spcAft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Ответственный ФОИВ: </a:t>
            </a: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Минпромторг России</a:t>
            </a:r>
          </a:p>
          <a:p>
            <a:pPr>
              <a:spcAft>
                <a:spcPts val="600"/>
              </a:spcAft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Руководитель проекта: Министр промышленности </a:t>
            </a:r>
            <a:b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и торговли </a:t>
            </a: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А. А. Алиханов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3C40A5F-8BB4-4F9F-B50C-124D3FC3BB80}"/>
              </a:ext>
            </a:extLst>
          </p:cNvPr>
          <p:cNvSpPr txBox="1"/>
          <p:nvPr/>
        </p:nvSpPr>
        <p:spPr>
          <a:xfrm>
            <a:off x="1140600" y="3626432"/>
            <a:ext cx="537877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Прирост объема экспорта несырьевых неэнергетических товаров и продукции агропромышленного комплекса, а также создание зарубежной инфраструктуры поддержки экспорта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C4545B1-A9DA-4D03-AB8F-6FA075A92DBB}"/>
              </a:ext>
            </a:extLst>
          </p:cNvPr>
          <p:cNvSpPr txBox="1"/>
          <p:nvPr/>
        </p:nvSpPr>
        <p:spPr>
          <a:xfrm>
            <a:off x="1140598" y="5411528"/>
            <a:ext cx="10053039" cy="1337859"/>
          </a:xfrm>
          <a:prstGeom prst="rect">
            <a:avLst/>
          </a:prstGeom>
          <a:noFill/>
        </p:spPr>
        <p:txBody>
          <a:bodyPr wrap="square" numCol="2" anchor="ctr">
            <a:noAutofit/>
          </a:bodyPr>
          <a:lstStyle/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Обеспечение к 2030 году </a:t>
            </a:r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прироста объема экспорта несырьевых неэнергетических товаров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не менее чем на 2/3 по сравнению с показателем 2023 года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Увеличение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 к 2030 году </a:t>
            </a:r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экспорта продукции агропромышленного комплекса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не менее чем в 1,5 раза по сравнению с уровнем 2021 года 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Формирование </a:t>
            </a:r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сети устойчивых партнерств с иностранными государствами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и создание необходимой инфраструктуры для внешнеэкономической деятельности, технологической и промышленной кооперации и освоения новых рынков</a:t>
            </a:r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B2DFDA6E-6801-4096-A694-2B4DB2BD6C18}"/>
              </a:ext>
            </a:extLst>
          </p:cNvPr>
          <p:cNvSpPr/>
          <p:nvPr/>
        </p:nvSpPr>
        <p:spPr>
          <a:xfrm>
            <a:off x="1140601" y="1185762"/>
            <a:ext cx="5378771" cy="641017"/>
          </a:xfrm>
          <a:prstGeom prst="roundRect">
            <a:avLst>
              <a:gd name="adj" fmla="val 25008"/>
            </a:avLst>
          </a:prstGeom>
          <a:gradFill flip="none" rotWithShape="1">
            <a:gsLst>
              <a:gs pos="0">
                <a:srgbClr val="1D9A78">
                  <a:shade val="30000"/>
                  <a:satMod val="115000"/>
                </a:srgbClr>
              </a:gs>
              <a:gs pos="50000">
                <a:srgbClr val="1D9A78">
                  <a:shade val="67500"/>
                  <a:satMod val="115000"/>
                </a:srgbClr>
              </a:gs>
              <a:gs pos="100000">
                <a:srgbClr val="1D9A78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НАЦИОНАЛЬНЫЙ ПРОЕКТ </a:t>
            </a:r>
            <a:b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«МЕЖДУНАРОДНАЯ КООПЕРАЦИЯ И ЭКСПОРТ»</a:t>
            </a:r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06A0F213-53AD-4C44-B654-FD19246F5241}"/>
              </a:ext>
            </a:extLst>
          </p:cNvPr>
          <p:cNvSpPr/>
          <p:nvPr/>
        </p:nvSpPr>
        <p:spPr>
          <a:xfrm>
            <a:off x="1140601" y="2995328"/>
            <a:ext cx="5378770" cy="641017"/>
          </a:xfrm>
          <a:prstGeom prst="roundRect">
            <a:avLst>
              <a:gd name="adj" fmla="val 25008"/>
            </a:avLst>
          </a:prstGeom>
          <a:gradFill flip="none" rotWithShape="1">
            <a:gsLst>
              <a:gs pos="0">
                <a:srgbClr val="A41E25">
                  <a:shade val="30000"/>
                  <a:satMod val="115000"/>
                </a:srgbClr>
              </a:gs>
              <a:gs pos="50000">
                <a:srgbClr val="A41E25">
                  <a:shade val="67500"/>
                  <a:satMod val="115000"/>
                </a:srgbClr>
              </a:gs>
              <a:gs pos="100000">
                <a:srgbClr val="A41E25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ЦЕЛЬ НАЦПРОЕКТА:</a:t>
            </a:r>
          </a:p>
        </p:txBody>
      </p:sp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720FD383-032E-4C92-BAC8-85CC208716D9}"/>
              </a:ext>
            </a:extLst>
          </p:cNvPr>
          <p:cNvSpPr/>
          <p:nvPr/>
        </p:nvSpPr>
        <p:spPr>
          <a:xfrm>
            <a:off x="1140600" y="4738549"/>
            <a:ext cx="10053038" cy="641017"/>
          </a:xfrm>
          <a:prstGeom prst="roundRect">
            <a:avLst>
              <a:gd name="adj" fmla="val 25008"/>
            </a:avLst>
          </a:prstGeom>
          <a:gradFill flip="none" rotWithShape="1">
            <a:gsLst>
              <a:gs pos="0">
                <a:srgbClr val="A41E25">
                  <a:shade val="30000"/>
                  <a:satMod val="115000"/>
                </a:srgbClr>
              </a:gs>
              <a:gs pos="50000">
                <a:srgbClr val="A41E25">
                  <a:shade val="67500"/>
                  <a:satMod val="115000"/>
                </a:srgbClr>
              </a:gs>
              <a:gs pos="100000">
                <a:srgbClr val="A41E25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НАПРАВЛЕН НА ДОСТИЖЕНИЕ НАЦИОНАЛЬНОЙ ЦЕЛИ РАЗВИТИЯ: </a:t>
            </a:r>
          </a:p>
        </p:txBody>
      </p:sp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FD440D10-F55C-4691-AC88-2CECFE3923FA}"/>
              </a:ext>
            </a:extLst>
          </p:cNvPr>
          <p:cNvSpPr/>
          <p:nvPr/>
        </p:nvSpPr>
        <p:spPr>
          <a:xfrm>
            <a:off x="7053943" y="1180210"/>
            <a:ext cx="4139695" cy="581852"/>
          </a:xfrm>
          <a:prstGeom prst="roundRect">
            <a:avLst>
              <a:gd name="adj" fmla="val 25008"/>
            </a:avLst>
          </a:prstGeom>
          <a:solidFill>
            <a:srgbClr val="1B2A4B"/>
          </a:solidFill>
          <a:ln>
            <a:solidFill>
              <a:srgbClr val="1B2A4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ФЕДЕРАЛЬНЫЕ ПРОЕКТЫ: </a:t>
            </a:r>
          </a:p>
        </p:txBody>
      </p:sp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id="{EC8002B0-53E5-469A-87D4-A51A1FBE51E2}"/>
              </a:ext>
            </a:extLst>
          </p:cNvPr>
          <p:cNvSpPr/>
          <p:nvPr/>
        </p:nvSpPr>
        <p:spPr>
          <a:xfrm>
            <a:off x="7053943" y="2016658"/>
            <a:ext cx="4139695" cy="2592475"/>
          </a:xfrm>
          <a:prstGeom prst="roundRect">
            <a:avLst>
              <a:gd name="adj" fmla="val 14903"/>
            </a:avLst>
          </a:prstGeom>
          <a:solidFill>
            <a:schemeClr val="bg1"/>
          </a:solidFill>
          <a:ln w="19050">
            <a:solidFill>
              <a:srgbClr val="1B2A4B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1" rtlCol="0" anchor="ctr"/>
          <a:lstStyle/>
          <a:p>
            <a:pPr marL="269875" indent="-269875">
              <a:spcAft>
                <a:spcPts val="500"/>
              </a:spcAft>
              <a:buFont typeface="Wingdings" panose="05000000000000000000" pitchFamily="2" charset="2"/>
              <a:buChar char="ü"/>
            </a:pPr>
            <a:r>
              <a:rPr lang="ru-RU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Промышленный экспорт </a:t>
            </a:r>
          </a:p>
          <a:p>
            <a:pPr marL="269875" indent="-269875">
              <a:spcAft>
                <a:spcPts val="500"/>
              </a:spcAft>
              <a:buFont typeface="Wingdings" panose="05000000000000000000" pitchFamily="2" charset="2"/>
              <a:buChar char="ü"/>
            </a:pPr>
            <a:r>
              <a:rPr lang="ru-RU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Создание зарубежной инфраструктуры</a:t>
            </a:r>
          </a:p>
          <a:p>
            <a:pPr marL="269875" indent="-269875">
              <a:spcAft>
                <a:spcPts val="500"/>
              </a:spcAft>
              <a:buFont typeface="Wingdings" panose="05000000000000000000" pitchFamily="2" charset="2"/>
              <a:buChar char="ü"/>
            </a:pPr>
            <a:r>
              <a:rPr lang="ru-RU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Системные меры развития международной кооперации и экспорта</a:t>
            </a:r>
          </a:p>
          <a:p>
            <a:pPr marL="269875" indent="-269875">
              <a:spcAft>
                <a:spcPts val="500"/>
              </a:spcAft>
              <a:buFont typeface="Wingdings" panose="05000000000000000000" pitchFamily="2" charset="2"/>
              <a:buChar char="ü"/>
            </a:pPr>
            <a:r>
              <a:rPr lang="ru-RU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Экспорт продукции агропромышленного комплекса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F498AF51-A89F-40EE-83A1-BB20CFECE657}"/>
              </a:ext>
            </a:extLst>
          </p:cNvPr>
          <p:cNvSpPr/>
          <p:nvPr/>
        </p:nvSpPr>
        <p:spPr>
          <a:xfrm>
            <a:off x="0" y="455909"/>
            <a:ext cx="12192000" cy="378818"/>
          </a:xfrm>
          <a:prstGeom prst="rect">
            <a:avLst/>
          </a:prstGeom>
          <a:solidFill>
            <a:srgbClr val="1A294A"/>
          </a:solidFill>
          <a:ln>
            <a:noFill/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rIns="360000" rtlCol="0" anchor="ctr"/>
          <a:lstStyle/>
          <a:p>
            <a:pPr algn="ctr"/>
            <a:r>
              <a:rPr lang="ru-RU" sz="1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Национальные проекты (7/10)</a:t>
            </a:r>
            <a:endParaRPr lang="ru-RU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2" descr="Picture background">
            <a:extLst>
              <a:ext uri="{FF2B5EF4-FFF2-40B4-BE49-F238E27FC236}">
                <a16:creationId xmlns:a16="http://schemas.microsoft.com/office/drawing/2014/main" id="{199D8B71-2D51-4118-81B2-BE6F42185F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098" y="1185761"/>
            <a:ext cx="830502" cy="641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45890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4">
            <a:extLst>
              <a:ext uri="{FF2B5EF4-FFF2-40B4-BE49-F238E27FC236}">
                <a16:creationId xmlns:a16="http://schemas.microsoft.com/office/drawing/2014/main" id="{EBDE1171-125E-419F-B5EA-6ECEC4912B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6BC03A72-FF8F-4EA6-9DE2-DEA28CA0950A}" type="slidenum">
              <a:rPr lang="ru-RU" smtClean="0">
                <a:latin typeface="Arial" panose="020B0604020202020204" pitchFamily="34" charset="0"/>
                <a:cs typeface="Arial" panose="020B0604020202020204" pitchFamily="34" charset="0"/>
              </a:rPr>
              <a:t>19</a:t>
            </a:fld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D6C7A2B7-3928-48B5-B1EC-B3483E26B279}"/>
              </a:ext>
            </a:extLst>
          </p:cNvPr>
          <p:cNvSpPr/>
          <p:nvPr/>
        </p:nvSpPr>
        <p:spPr>
          <a:xfrm>
            <a:off x="819700" y="922899"/>
            <a:ext cx="10552600" cy="409773"/>
          </a:xfrm>
          <a:prstGeom prst="roundRect">
            <a:avLst>
              <a:gd name="adj" fmla="val 0"/>
            </a:avLst>
          </a:prstGeom>
          <a:solidFill>
            <a:srgbClr val="1B2A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Ключевые мероприятия нацпроекта «МЕЖДУНАРОДНАЯ КООПЕРАЦИЯ И ЭКСПОРТ»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A69AE85-B406-44F6-BA9C-362FDA32B5CF}"/>
              </a:ext>
            </a:extLst>
          </p:cNvPr>
          <p:cNvSpPr txBox="1"/>
          <p:nvPr/>
        </p:nvSpPr>
        <p:spPr>
          <a:xfrm>
            <a:off x="819700" y="1689834"/>
            <a:ext cx="10552600" cy="1309628"/>
          </a:xfrm>
          <a:prstGeom prst="rect">
            <a:avLst/>
          </a:prstGeom>
          <a:noFill/>
        </p:spPr>
        <p:txBody>
          <a:bodyPr wrap="square" numCol="1">
            <a:noAutofit/>
          </a:bodyPr>
          <a:lstStyle/>
          <a:p>
            <a:pPr marL="541338" indent="-363538" algn="just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ru-RU" sz="1300" dirty="0">
                <a:latin typeface="Arial" panose="020B0604020202020204" pitchFamily="34" charset="0"/>
                <a:cs typeface="Arial" panose="020B0604020202020204" pitchFamily="34" charset="0"/>
              </a:rPr>
              <a:t>Увеличен объем поставок промышленной продукции на внешние рынки за счет компенсации экспортерам части </a:t>
            </a:r>
            <a:r>
              <a:rPr lang="ru-RU" sz="1300" b="1" dirty="0">
                <a:latin typeface="Arial" panose="020B0604020202020204" pitchFamily="34" charset="0"/>
                <a:cs typeface="Arial" panose="020B0604020202020204" pitchFamily="34" charset="0"/>
              </a:rPr>
              <a:t>планируемых затрат на ее транспортировку</a:t>
            </a:r>
          </a:p>
          <a:p>
            <a:pPr marL="541338" indent="-363538" algn="just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ru-RU" sz="1300" dirty="0">
                <a:latin typeface="Arial" panose="020B0604020202020204" pitchFamily="34" charset="0"/>
                <a:cs typeface="Arial" panose="020B0604020202020204" pitchFamily="34" charset="0"/>
              </a:rPr>
              <a:t>Созданы </a:t>
            </a:r>
            <a:r>
              <a:rPr lang="ru-RU" sz="1300" b="1" dirty="0">
                <a:latin typeface="Arial" panose="020B0604020202020204" pitchFamily="34" charset="0"/>
                <a:cs typeface="Arial" panose="020B0604020202020204" pitchFamily="34" charset="0"/>
              </a:rPr>
              <a:t>транспортно-логистические центры </a:t>
            </a:r>
            <a:r>
              <a:rPr lang="ru-RU" sz="1300" dirty="0">
                <a:latin typeface="Arial" panose="020B0604020202020204" pitchFamily="34" charset="0"/>
                <a:cs typeface="Arial" panose="020B0604020202020204" pitchFamily="34" charset="0"/>
              </a:rPr>
              <a:t>и российские промышленные зоны в опорных странах</a:t>
            </a:r>
          </a:p>
          <a:p>
            <a:pPr marL="541338" indent="-363538" algn="just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ru-RU" sz="1300" dirty="0">
                <a:latin typeface="Arial" panose="020B0604020202020204" pitchFamily="34" charset="0"/>
                <a:cs typeface="Arial" panose="020B0604020202020204" pitchFamily="34" charset="0"/>
              </a:rPr>
              <a:t>Перевезена отечественная продукция несырьевого неэнергетического экспорта за счет предоставления льготного тарифа логистическим операторам в рамках создания </a:t>
            </a:r>
            <a:r>
              <a:rPr lang="ru-RU" sz="1300" b="1" dirty="0">
                <a:latin typeface="Arial" panose="020B0604020202020204" pitchFamily="34" charset="0"/>
                <a:cs typeface="Arial" panose="020B0604020202020204" pitchFamily="34" charset="0"/>
              </a:rPr>
              <a:t>новых международных транспортно-логистических маршрутов</a:t>
            </a:r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2B5176D6-B0E1-4980-8835-5A0F4BA0940F}"/>
              </a:ext>
            </a:extLst>
          </p:cNvPr>
          <p:cNvSpPr/>
          <p:nvPr/>
        </p:nvSpPr>
        <p:spPr>
          <a:xfrm>
            <a:off x="838199" y="3159774"/>
            <a:ext cx="10552600" cy="561536"/>
          </a:xfrm>
          <a:prstGeom prst="roundRect">
            <a:avLst>
              <a:gd name="adj" fmla="val 0"/>
            </a:avLst>
          </a:prstGeom>
          <a:solidFill>
            <a:srgbClr val="1B2A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Основные показатели национального проекта </a:t>
            </a:r>
            <a:br>
              <a:rPr lang="ru-RU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«МЕЖДУНАРОДНАЯ КООПЕРАЦИЯ И ЭКСПОРТ» к 2030 году</a:t>
            </a:r>
          </a:p>
        </p:txBody>
      </p:sp>
      <p:sp>
        <p:nvSpPr>
          <p:cNvPr id="13" name="Стрелка: вниз 12">
            <a:extLst>
              <a:ext uri="{FF2B5EF4-FFF2-40B4-BE49-F238E27FC236}">
                <a16:creationId xmlns:a16="http://schemas.microsoft.com/office/drawing/2014/main" id="{19BE2DE1-354E-4816-A40D-71C63E89DFA6}"/>
              </a:ext>
            </a:extLst>
          </p:cNvPr>
          <p:cNvSpPr/>
          <p:nvPr/>
        </p:nvSpPr>
        <p:spPr>
          <a:xfrm>
            <a:off x="6005803" y="1332159"/>
            <a:ext cx="180392" cy="368674"/>
          </a:xfrm>
          <a:prstGeom prst="downArrow">
            <a:avLst/>
          </a:prstGeom>
          <a:solidFill>
            <a:srgbClr val="1B2A4B"/>
          </a:solidFill>
          <a:ln>
            <a:solidFill>
              <a:srgbClr val="1B2A4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Стрелка: вниз 13">
            <a:extLst>
              <a:ext uri="{FF2B5EF4-FFF2-40B4-BE49-F238E27FC236}">
                <a16:creationId xmlns:a16="http://schemas.microsoft.com/office/drawing/2014/main" id="{CAFFA1CD-1931-43AD-B9E7-E27C425337ED}"/>
              </a:ext>
            </a:extLst>
          </p:cNvPr>
          <p:cNvSpPr/>
          <p:nvPr/>
        </p:nvSpPr>
        <p:spPr>
          <a:xfrm>
            <a:off x="6024303" y="3704588"/>
            <a:ext cx="180392" cy="368674"/>
          </a:xfrm>
          <a:prstGeom prst="downArrow">
            <a:avLst/>
          </a:prstGeom>
          <a:solidFill>
            <a:srgbClr val="1B2A4B"/>
          </a:solidFill>
          <a:ln>
            <a:solidFill>
              <a:srgbClr val="1B2A4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A47CED0-A519-4468-A27C-E55F144F2405}"/>
              </a:ext>
            </a:extLst>
          </p:cNvPr>
          <p:cNvSpPr txBox="1"/>
          <p:nvPr/>
        </p:nvSpPr>
        <p:spPr>
          <a:xfrm>
            <a:off x="838200" y="4217624"/>
            <a:ext cx="10552599" cy="1969770"/>
          </a:xfrm>
          <a:prstGeom prst="rect">
            <a:avLst/>
          </a:prstGeom>
          <a:noFill/>
        </p:spPr>
        <p:txBody>
          <a:bodyPr wrap="square" numCol="1">
            <a:spAutoFit/>
          </a:bodyPr>
          <a:lstStyle/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ru-RU" sz="1300" dirty="0">
                <a:latin typeface="Arial" panose="020B0604020202020204" pitchFamily="34" charset="0"/>
                <a:cs typeface="Arial" panose="020B0604020202020204" pitchFamily="34" charset="0"/>
              </a:rPr>
              <a:t>Объем экспорта несырьевых неэнергетических товаров (в номинальных ценах) – </a:t>
            </a:r>
            <a:r>
              <a:rPr lang="ru-RU" sz="1400" b="1" dirty="0">
                <a:solidFill>
                  <a:srgbClr val="A41E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$248,1 млрд.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ru-RU" sz="1300" dirty="0">
                <a:latin typeface="Arial" panose="020B0604020202020204" pitchFamily="34" charset="0"/>
                <a:cs typeface="Arial" panose="020B0604020202020204" pitchFamily="34" charset="0"/>
              </a:rPr>
              <a:t>Объем экспорта товаров отраслей промышленности (в номинальных ценах) – </a:t>
            </a:r>
            <a:r>
              <a:rPr lang="ru-RU" sz="1400" b="1" dirty="0">
                <a:solidFill>
                  <a:srgbClr val="A41E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$192,9 млрд.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ru-RU" sz="1300" dirty="0">
                <a:latin typeface="Arial" panose="020B0604020202020204" pitchFamily="34" charset="0"/>
                <a:cs typeface="Arial" panose="020B0604020202020204" pitchFamily="34" charset="0"/>
              </a:rPr>
              <a:t>Объем экспорта несырьевых неэнергетических товаров в дружественные страны (в номинальных ценах) – </a:t>
            </a:r>
            <a:r>
              <a:rPr lang="ru-RU" sz="1400" b="1" dirty="0">
                <a:solidFill>
                  <a:srgbClr val="A41E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$206,1 млрд.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ru-RU" sz="1300" dirty="0">
                <a:latin typeface="Arial" panose="020B0604020202020204" pitchFamily="34" charset="0"/>
                <a:cs typeface="Arial" panose="020B0604020202020204" pitchFamily="34" charset="0"/>
              </a:rPr>
              <a:t>Прирост объема экспорта несырьевых неэнергетических товаров к показателю 2023 года – </a:t>
            </a:r>
            <a:r>
              <a:rPr lang="ru-RU" sz="1400" b="1" dirty="0">
                <a:solidFill>
                  <a:srgbClr val="A41E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67 %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ru-RU" sz="1300" dirty="0">
                <a:latin typeface="Arial" panose="020B0604020202020204" pitchFamily="34" charset="0"/>
                <a:cs typeface="Arial" panose="020B0604020202020204" pitchFamily="34" charset="0"/>
              </a:rPr>
              <a:t>Объем экспорта продукции агропромышленного комплекса (в номинальных ценах) – </a:t>
            </a:r>
            <a:r>
              <a:rPr lang="ru-RU" sz="1400" b="1" dirty="0">
                <a:solidFill>
                  <a:srgbClr val="A41E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$55,2 млрд. 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ru-RU" sz="1300" dirty="0">
                <a:latin typeface="Arial" panose="020B0604020202020204" pitchFamily="34" charset="0"/>
                <a:cs typeface="Arial" panose="020B0604020202020204" pitchFamily="34" charset="0"/>
              </a:rPr>
              <a:t>Охват опорных стран российской инфраструктурой для ведения внешнеэкономической деятельности и обеспечения производственной и кооперационной связанности – </a:t>
            </a:r>
            <a:r>
              <a:rPr lang="ru-RU" sz="1400" b="1" dirty="0">
                <a:solidFill>
                  <a:srgbClr val="A41E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23,08 %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D424DD7E-1AEB-489D-9AB8-8AFED34CF35E}"/>
              </a:ext>
            </a:extLst>
          </p:cNvPr>
          <p:cNvSpPr/>
          <p:nvPr/>
        </p:nvSpPr>
        <p:spPr>
          <a:xfrm>
            <a:off x="-1" y="339451"/>
            <a:ext cx="12192000" cy="378818"/>
          </a:xfrm>
          <a:prstGeom prst="rect">
            <a:avLst/>
          </a:prstGeom>
          <a:solidFill>
            <a:srgbClr val="1A294A"/>
          </a:solidFill>
          <a:ln>
            <a:noFill/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rIns="360000" rtlCol="0" anchor="ctr"/>
          <a:lstStyle/>
          <a:p>
            <a:pPr algn="ctr"/>
            <a:r>
              <a:rPr lang="ru-RU" sz="1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Национальные проекты (8/10)</a:t>
            </a:r>
            <a:endParaRPr lang="ru-RU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09799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81C0688B-C45F-4902-8C93-24BEAFBD71A6}"/>
              </a:ext>
            </a:extLst>
          </p:cNvPr>
          <p:cNvSpPr/>
          <p:nvPr/>
        </p:nvSpPr>
        <p:spPr>
          <a:xfrm>
            <a:off x="-1" y="333375"/>
            <a:ext cx="12192000" cy="360000"/>
          </a:xfrm>
          <a:prstGeom prst="rect">
            <a:avLst/>
          </a:prstGeom>
          <a:solidFill>
            <a:srgbClr val="1A294A"/>
          </a:solidFill>
          <a:ln>
            <a:noFill/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rIns="360000" rtlCol="0" anchor="ctr"/>
          <a:lstStyle/>
          <a:p>
            <a:pPr algn="ctr"/>
            <a:r>
              <a:rPr lang="ru-RU" sz="1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Работа Общественного совета при Минтрансе России (1/3)</a:t>
            </a:r>
            <a:endParaRPr lang="ru-RU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Номер слайда 5">
            <a:extLst>
              <a:ext uri="{FF2B5EF4-FFF2-40B4-BE49-F238E27FC236}">
                <a16:creationId xmlns:a16="http://schemas.microsoft.com/office/drawing/2014/main" id="{D62434A2-E671-4BF4-B72D-385FCF59960E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BC03A72-FF8F-4EA6-9DE2-DEA28CA0950A}" type="slidenum">
              <a:rPr lang="ru-RU" sz="1100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2</a:t>
            </a:fld>
            <a:endParaRPr lang="ru-RU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E1570E4-619A-44F0-BA83-B5A569589A96}"/>
              </a:ext>
            </a:extLst>
          </p:cNvPr>
          <p:cNvSpPr txBox="1"/>
          <p:nvPr/>
        </p:nvSpPr>
        <p:spPr>
          <a:xfrm>
            <a:off x="1211791" y="2311589"/>
            <a:ext cx="9768418" cy="369332"/>
          </a:xfrm>
          <a:prstGeom prst="rect">
            <a:avLst/>
          </a:prstGeom>
          <a:gradFill flip="none" rotWithShape="1">
            <a:gsLst>
              <a:gs pos="0">
                <a:srgbClr val="A41E25">
                  <a:shade val="30000"/>
                  <a:satMod val="115000"/>
                </a:srgbClr>
              </a:gs>
              <a:gs pos="50000">
                <a:srgbClr val="A41E25">
                  <a:shade val="67500"/>
                  <a:satMod val="115000"/>
                </a:srgbClr>
              </a:gs>
              <a:gs pos="100000">
                <a:srgbClr val="A41E25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solidFill>
              <a:srgbClr val="A41E25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1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Общественный совет призван:</a:t>
            </a:r>
            <a:endParaRPr lang="ru-RU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13F79CE-F636-4AC8-AA08-FFEED9796A5D}"/>
              </a:ext>
            </a:extLst>
          </p:cNvPr>
          <p:cNvSpPr txBox="1"/>
          <p:nvPr/>
        </p:nvSpPr>
        <p:spPr>
          <a:xfrm>
            <a:off x="1703191" y="3092661"/>
            <a:ext cx="3907219" cy="923330"/>
          </a:xfrm>
          <a:prstGeom prst="rect">
            <a:avLst/>
          </a:prstGeom>
          <a:solidFill>
            <a:srgbClr val="F2F2F2"/>
          </a:solidFill>
        </p:spPr>
        <p:txBody>
          <a:bodyPr wrap="square" anchor="ctr">
            <a:spAutoFit/>
          </a:bodyPr>
          <a:lstStyle/>
          <a:p>
            <a:pPr marL="93663">
              <a:spcAft>
                <a:spcPts val="300"/>
              </a:spcAft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рассматривать проекты общественно значимых НПА и иных документов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27BD826-E286-427C-91FD-06660B1A247D}"/>
              </a:ext>
            </a:extLst>
          </p:cNvPr>
          <p:cNvSpPr txBox="1"/>
          <p:nvPr/>
        </p:nvSpPr>
        <p:spPr>
          <a:xfrm>
            <a:off x="7062942" y="3092661"/>
            <a:ext cx="3907218" cy="923330"/>
          </a:xfrm>
          <a:prstGeom prst="rect">
            <a:avLst/>
          </a:prstGeom>
          <a:solidFill>
            <a:srgbClr val="F2F2F2"/>
          </a:solidFill>
        </p:spPr>
        <p:txBody>
          <a:bodyPr wrap="square" anchor="ctr">
            <a:noAutofit/>
          </a:bodyPr>
          <a:lstStyle/>
          <a:p>
            <a:pPr marL="93663">
              <a:spcAft>
                <a:spcPts val="300"/>
              </a:spcAft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участвовать в мониторинге качества государственных услуг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474FFDA-A05A-4E6F-86E6-9DBCD8C9C3C7}"/>
              </a:ext>
            </a:extLst>
          </p:cNvPr>
          <p:cNvSpPr txBox="1"/>
          <p:nvPr/>
        </p:nvSpPr>
        <p:spPr>
          <a:xfrm>
            <a:off x="1703191" y="4400811"/>
            <a:ext cx="3907219" cy="1754326"/>
          </a:xfrm>
          <a:prstGeom prst="rect">
            <a:avLst/>
          </a:prstGeom>
          <a:solidFill>
            <a:srgbClr val="F2F2F2"/>
          </a:solidFill>
        </p:spPr>
        <p:txBody>
          <a:bodyPr wrap="square" anchor="ctr">
            <a:noAutofit/>
          </a:bodyPr>
          <a:lstStyle/>
          <a:p>
            <a:pPr marL="93663">
              <a:spcAft>
                <a:spcPts val="300"/>
              </a:spcAft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участвовать </a:t>
            </a:r>
            <a:b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в антикоррупционной работе, оценке эффективности госзакупок и кадровой работы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75D3CC9-3A14-4787-84EB-12E96398AE61}"/>
              </a:ext>
            </a:extLst>
          </p:cNvPr>
          <p:cNvSpPr txBox="1"/>
          <p:nvPr/>
        </p:nvSpPr>
        <p:spPr>
          <a:xfrm>
            <a:off x="7062942" y="4400811"/>
            <a:ext cx="3907218" cy="1754326"/>
          </a:xfrm>
          <a:prstGeom prst="rect">
            <a:avLst/>
          </a:prstGeom>
          <a:solidFill>
            <a:srgbClr val="F2F2F2"/>
          </a:solidFill>
        </p:spPr>
        <p:txBody>
          <a:bodyPr wrap="square">
            <a:spAutoFit/>
          </a:bodyPr>
          <a:lstStyle/>
          <a:p>
            <a:pPr marL="93663">
              <a:spcAft>
                <a:spcPts val="300"/>
              </a:spcAft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участвовать в работе аттестационных комиссий и конкурсных комиссий по замещению должностей государственной гражданской службы</a:t>
            </a:r>
          </a:p>
        </p:txBody>
      </p:sp>
      <p:pic>
        <p:nvPicPr>
          <p:cNvPr id="24" name="Picture 2" descr="Court, file, document, juistice, report, crime, investigation icon ...">
            <a:extLst>
              <a:ext uri="{FF2B5EF4-FFF2-40B4-BE49-F238E27FC236}">
                <a16:creationId xmlns:a16="http://schemas.microsoft.com/office/drawing/2014/main" id="{1883E4A9-0BAF-4A2F-9711-AC5219F652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5299" y="1017211"/>
            <a:ext cx="882638" cy="882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Analytics free icon">
            <a:extLst>
              <a:ext uri="{FF2B5EF4-FFF2-40B4-BE49-F238E27FC236}">
                <a16:creationId xmlns:a16="http://schemas.microsoft.com/office/drawing/2014/main" id="{F0E5EDD8-F677-419D-90EC-4F1BE7AB06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162" y="3120505"/>
            <a:ext cx="789994" cy="789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8" descr="Analysis, calculator, chart, monitoring, statistic icon - Download on ...">
            <a:extLst>
              <a:ext uri="{FF2B5EF4-FFF2-40B4-BE49-F238E27FC236}">
                <a16:creationId xmlns:a16="http://schemas.microsoft.com/office/drawing/2014/main" id="{26806AB1-4BF9-42B8-A377-E89DAD6D18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9727" y="3121216"/>
            <a:ext cx="836316" cy="836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0" descr="Analytics free icon">
            <a:extLst>
              <a:ext uri="{FF2B5EF4-FFF2-40B4-BE49-F238E27FC236}">
                <a16:creationId xmlns:a16="http://schemas.microsoft.com/office/drawing/2014/main" id="{AA3409E8-10FD-4978-A7D9-DC3AD20FBF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210" y="4674931"/>
            <a:ext cx="882638" cy="882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2" descr="Analytics free icon">
            <a:extLst>
              <a:ext uri="{FF2B5EF4-FFF2-40B4-BE49-F238E27FC236}">
                <a16:creationId xmlns:a16="http://schemas.microsoft.com/office/drawing/2014/main" id="{E3D7F8F9-EA50-4936-B981-458BE894D0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5092" y="4695277"/>
            <a:ext cx="882638" cy="882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Прямоугольник: загнутый угол 28">
            <a:extLst>
              <a:ext uri="{FF2B5EF4-FFF2-40B4-BE49-F238E27FC236}">
                <a16:creationId xmlns:a16="http://schemas.microsoft.com/office/drawing/2014/main" id="{FB62D357-00D6-46BA-8CE7-98AF946A6FC0}"/>
              </a:ext>
            </a:extLst>
          </p:cNvPr>
          <p:cNvSpPr/>
          <p:nvPr/>
        </p:nvSpPr>
        <p:spPr>
          <a:xfrm>
            <a:off x="3024554" y="987212"/>
            <a:ext cx="6511331" cy="933251"/>
          </a:xfrm>
          <a:prstGeom prst="foldedCorner">
            <a:avLst>
              <a:gd name="adj" fmla="val 29549"/>
            </a:avLst>
          </a:prstGeom>
          <a:solidFill>
            <a:srgbClr val="F9C7C9"/>
          </a:solidFill>
          <a:ln>
            <a:solidFill>
              <a:srgbClr val="F9C7C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ru-RU" sz="1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Федеральный</a:t>
            </a:r>
            <a:r>
              <a:rPr lang="en-US" sz="1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закон от 21 июля 2014 года № 212 - ФЗ </a:t>
            </a:r>
            <a:br>
              <a:rPr lang="ru-RU" sz="1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«Об основах общественного контроля в Российской Федерации»</a:t>
            </a:r>
            <a:endParaRPr lang="ru-RU" sz="1200" b="1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ED7EBFFB-033D-4EDF-9617-F5FBA7093553}"/>
              </a:ext>
            </a:extLst>
          </p:cNvPr>
          <p:cNvSpPr/>
          <p:nvPr/>
        </p:nvSpPr>
        <p:spPr>
          <a:xfrm>
            <a:off x="10918230" y="954239"/>
            <a:ext cx="1009439" cy="1107174"/>
          </a:xfrm>
          <a:prstGeom prst="rect">
            <a:avLst/>
          </a:prstGeom>
          <a:gradFill flip="none" rotWithShape="1">
            <a:gsLst>
              <a:gs pos="0">
                <a:srgbClr val="EDEDED">
                  <a:shade val="30000"/>
                  <a:satMod val="115000"/>
                </a:srgbClr>
              </a:gs>
              <a:gs pos="50000">
                <a:srgbClr val="EDEDED">
                  <a:shade val="67500"/>
                  <a:satMod val="115000"/>
                </a:srgbClr>
              </a:gs>
              <a:gs pos="100000">
                <a:srgbClr val="EDEDED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EAE04E82-0A60-46E7-9891-0DDE762660A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982228" y="564590"/>
            <a:ext cx="1009439" cy="1434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400088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4">
            <a:extLst>
              <a:ext uri="{FF2B5EF4-FFF2-40B4-BE49-F238E27FC236}">
                <a16:creationId xmlns:a16="http://schemas.microsoft.com/office/drawing/2014/main" id="{B3B2383C-9BF0-4239-9216-195BA263ED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6BC03A72-FF8F-4EA6-9DE2-DEA28CA0950A}" type="slidenum">
              <a:rPr lang="ru-RU" smtClean="0">
                <a:latin typeface="Arial" panose="020B0604020202020204" pitchFamily="34" charset="0"/>
                <a:cs typeface="Arial" panose="020B0604020202020204" pitchFamily="34" charset="0"/>
              </a:rPr>
              <a:t>20</a:t>
            </a:fld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68BB7DA-B4D0-4A92-B2C1-86B75E797EA9}"/>
              </a:ext>
            </a:extLst>
          </p:cNvPr>
          <p:cNvSpPr txBox="1"/>
          <p:nvPr/>
        </p:nvSpPr>
        <p:spPr>
          <a:xfrm>
            <a:off x="1140600" y="1919476"/>
            <a:ext cx="5378771" cy="1031051"/>
          </a:xfrm>
          <a:prstGeom prst="rect">
            <a:avLst/>
          </a:prstGeom>
          <a:noFill/>
        </p:spPr>
        <p:txBody>
          <a:bodyPr wrap="square" numCol="2" anchor="ctr">
            <a:spAutoFit/>
          </a:bodyPr>
          <a:lstStyle/>
          <a:p>
            <a:pPr>
              <a:spcAft>
                <a:spcPts val="600"/>
              </a:spcAft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Курирующий зампред: </a:t>
            </a:r>
            <a:b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Д. В. Мантуров</a:t>
            </a:r>
          </a:p>
          <a:p>
            <a:pPr>
              <a:spcAft>
                <a:spcPts val="600"/>
              </a:spcAft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Ответственный ФОИВ: </a:t>
            </a: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Минпромторг России</a:t>
            </a:r>
          </a:p>
          <a:p>
            <a:pPr>
              <a:spcAft>
                <a:spcPts val="600"/>
              </a:spcAft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Руководитель проекта: Министр промышленности </a:t>
            </a:r>
            <a:b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и торговли </a:t>
            </a: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А. А. Алиханов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832B394-F603-41E6-B485-6A4C2DC3DDDD}"/>
              </a:ext>
            </a:extLst>
          </p:cNvPr>
          <p:cNvSpPr txBox="1"/>
          <p:nvPr/>
        </p:nvSpPr>
        <p:spPr>
          <a:xfrm>
            <a:off x="1140598" y="3735376"/>
            <a:ext cx="537877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Кратный рост объемов производства основной гражданской авиатехники, судов и морской техники, электромобилей и соответствующих долей отечественной продукции в потреблении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0E60168-97C5-444C-9863-16C98F8AA4FC}"/>
              </a:ext>
            </a:extLst>
          </p:cNvPr>
          <p:cNvSpPr txBox="1"/>
          <p:nvPr/>
        </p:nvSpPr>
        <p:spPr>
          <a:xfrm>
            <a:off x="1140599" y="5634162"/>
            <a:ext cx="10053039" cy="641018"/>
          </a:xfrm>
          <a:prstGeom prst="rect">
            <a:avLst/>
          </a:prstGeom>
          <a:noFill/>
        </p:spPr>
        <p:txBody>
          <a:bodyPr wrap="square" numCol="1" anchor="ctr">
            <a:noAutofit/>
          </a:bodyPr>
          <a:lstStyle/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ru-RU" sz="1600" b="0" i="0" dirty="0">
                <a:effectLst/>
                <a:latin typeface="Arial" panose="020B0604020202020204" pitchFamily="34" charset="0"/>
              </a:rPr>
              <a:t>Обеспечение технологической независимости в области производства продукции, обеспечивающей транспортную мобильность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3A8E5005-D418-4989-B628-F88C9CC6F5A9}"/>
              </a:ext>
            </a:extLst>
          </p:cNvPr>
          <p:cNvSpPr/>
          <p:nvPr/>
        </p:nvSpPr>
        <p:spPr>
          <a:xfrm>
            <a:off x="1140601" y="942692"/>
            <a:ext cx="5378771" cy="884087"/>
          </a:xfrm>
          <a:prstGeom prst="roundRect">
            <a:avLst>
              <a:gd name="adj" fmla="val 25008"/>
            </a:avLst>
          </a:prstGeom>
          <a:gradFill flip="none" rotWithShape="1">
            <a:gsLst>
              <a:gs pos="0">
                <a:srgbClr val="1D9A78">
                  <a:shade val="30000"/>
                  <a:satMod val="115000"/>
                </a:srgbClr>
              </a:gs>
              <a:gs pos="50000">
                <a:srgbClr val="1D9A78">
                  <a:shade val="67500"/>
                  <a:satMod val="115000"/>
                </a:srgbClr>
              </a:gs>
              <a:gs pos="100000">
                <a:srgbClr val="1D9A78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НАЦИОНАЛЬНЫЙ ПРОЕКТ </a:t>
            </a:r>
            <a:b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«ПРОМЫШЛЕННОЕ ОБЕСПЕЧЕНИЕ ТРАНСПОРТНОЙ МОБИЛЬНОСТИ»</a:t>
            </a:r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F953DE7C-0D2F-4AC4-9082-89A217ADAFB1}"/>
              </a:ext>
            </a:extLst>
          </p:cNvPr>
          <p:cNvSpPr/>
          <p:nvPr/>
        </p:nvSpPr>
        <p:spPr>
          <a:xfrm>
            <a:off x="1140599" y="3043224"/>
            <a:ext cx="5378770" cy="641017"/>
          </a:xfrm>
          <a:prstGeom prst="roundRect">
            <a:avLst>
              <a:gd name="adj" fmla="val 25008"/>
            </a:avLst>
          </a:prstGeom>
          <a:gradFill flip="none" rotWithShape="1">
            <a:gsLst>
              <a:gs pos="0">
                <a:srgbClr val="A41E25">
                  <a:shade val="30000"/>
                  <a:satMod val="115000"/>
                </a:srgbClr>
              </a:gs>
              <a:gs pos="50000">
                <a:srgbClr val="A41E25">
                  <a:shade val="67500"/>
                  <a:satMod val="115000"/>
                </a:srgbClr>
              </a:gs>
              <a:gs pos="100000">
                <a:srgbClr val="A41E25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ЦЕЛЬ НАЦПРОЕКТА:</a:t>
            </a:r>
          </a:p>
        </p:txBody>
      </p:sp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F8AEEF08-6186-457A-96B3-716E3084426D}"/>
              </a:ext>
            </a:extLst>
          </p:cNvPr>
          <p:cNvSpPr/>
          <p:nvPr/>
        </p:nvSpPr>
        <p:spPr>
          <a:xfrm>
            <a:off x="1140600" y="4863729"/>
            <a:ext cx="10053038" cy="641017"/>
          </a:xfrm>
          <a:prstGeom prst="roundRect">
            <a:avLst>
              <a:gd name="adj" fmla="val 25008"/>
            </a:avLst>
          </a:prstGeom>
          <a:gradFill flip="none" rotWithShape="1">
            <a:gsLst>
              <a:gs pos="0">
                <a:srgbClr val="A41E25">
                  <a:shade val="30000"/>
                  <a:satMod val="115000"/>
                </a:srgbClr>
              </a:gs>
              <a:gs pos="50000">
                <a:srgbClr val="A41E25">
                  <a:shade val="67500"/>
                  <a:satMod val="115000"/>
                </a:srgbClr>
              </a:gs>
              <a:gs pos="100000">
                <a:srgbClr val="A41E25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НАПРАВЛЕН НА ДОСТИЖЕНИЕ НАЦИОНАЛЬНОЙ ЦЕЛИ РАЗВИТИЯ: </a:t>
            </a:r>
          </a:p>
        </p:txBody>
      </p:sp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0F17A969-DE87-4180-B84B-74CA87D118F9}"/>
              </a:ext>
            </a:extLst>
          </p:cNvPr>
          <p:cNvSpPr/>
          <p:nvPr/>
        </p:nvSpPr>
        <p:spPr>
          <a:xfrm>
            <a:off x="7053943" y="1180210"/>
            <a:ext cx="4139695" cy="581852"/>
          </a:xfrm>
          <a:prstGeom prst="roundRect">
            <a:avLst>
              <a:gd name="adj" fmla="val 25008"/>
            </a:avLst>
          </a:prstGeom>
          <a:solidFill>
            <a:srgbClr val="1B2A4B"/>
          </a:solidFill>
          <a:ln>
            <a:solidFill>
              <a:srgbClr val="1B2A4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ФЕДЕРАЛЬНЫЕ ПРОЕКТЫ: </a:t>
            </a:r>
          </a:p>
        </p:txBody>
      </p:sp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id="{89CFF463-C1A5-4151-84C2-6BE874B8038E}"/>
              </a:ext>
            </a:extLst>
          </p:cNvPr>
          <p:cNvSpPr/>
          <p:nvPr/>
        </p:nvSpPr>
        <p:spPr>
          <a:xfrm>
            <a:off x="7053943" y="2016658"/>
            <a:ext cx="4139695" cy="2592475"/>
          </a:xfrm>
          <a:prstGeom prst="roundRect">
            <a:avLst>
              <a:gd name="adj" fmla="val 14903"/>
            </a:avLst>
          </a:prstGeom>
          <a:solidFill>
            <a:schemeClr val="bg1"/>
          </a:solidFill>
          <a:ln w="19050">
            <a:solidFill>
              <a:srgbClr val="1B2A4B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1" rtlCol="0" anchor="ctr"/>
          <a:lstStyle/>
          <a:p>
            <a:pPr marL="269875" indent="-269875">
              <a:spcAft>
                <a:spcPts val="500"/>
              </a:spcAft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Производство самолетов </a:t>
            </a:r>
            <a:br>
              <a:rPr lang="ru-RU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вертолетов</a:t>
            </a:r>
          </a:p>
          <a:p>
            <a:pPr marL="269875" indent="-269875">
              <a:spcAft>
                <a:spcPts val="500"/>
              </a:spcAft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Производство судов и судового оборудования</a:t>
            </a:r>
          </a:p>
          <a:p>
            <a:pPr marL="269875" indent="-269875">
              <a:spcAft>
                <a:spcPts val="500"/>
              </a:spcAft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Производство инновационного транспорта</a:t>
            </a:r>
          </a:p>
          <a:p>
            <a:pPr marL="269875" indent="-269875">
              <a:spcAft>
                <a:spcPts val="500"/>
              </a:spcAft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Разработка технологий и кадровое обеспечение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58AEA2F3-BBAF-4AA3-85F2-F59E7393E270}"/>
              </a:ext>
            </a:extLst>
          </p:cNvPr>
          <p:cNvSpPr/>
          <p:nvPr/>
        </p:nvSpPr>
        <p:spPr>
          <a:xfrm>
            <a:off x="0" y="455909"/>
            <a:ext cx="12192000" cy="378818"/>
          </a:xfrm>
          <a:prstGeom prst="rect">
            <a:avLst/>
          </a:prstGeom>
          <a:solidFill>
            <a:srgbClr val="1A294A"/>
          </a:solidFill>
          <a:ln>
            <a:noFill/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rIns="360000" rtlCol="0" anchor="ctr"/>
          <a:lstStyle/>
          <a:p>
            <a:pPr algn="ctr"/>
            <a:r>
              <a:rPr lang="ru-RU" sz="1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Национальные проекты (9/10)</a:t>
            </a:r>
            <a:endParaRPr lang="ru-RU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2" descr="Picture background">
            <a:extLst>
              <a:ext uri="{FF2B5EF4-FFF2-40B4-BE49-F238E27FC236}">
                <a16:creationId xmlns:a16="http://schemas.microsoft.com/office/drawing/2014/main" id="{256EB783-7776-48D1-B61D-27796A07B3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098" y="1185761"/>
            <a:ext cx="830502" cy="641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72357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4">
            <a:extLst>
              <a:ext uri="{FF2B5EF4-FFF2-40B4-BE49-F238E27FC236}">
                <a16:creationId xmlns:a16="http://schemas.microsoft.com/office/drawing/2014/main" id="{CE0BCB9A-8963-4FD3-AACF-EF0F701FB5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6BC03A72-FF8F-4EA6-9DE2-DEA28CA0950A}" type="slidenum">
              <a:rPr lang="ru-RU" smtClean="0">
                <a:latin typeface="Arial" panose="020B0604020202020204" pitchFamily="34" charset="0"/>
                <a:cs typeface="Arial" panose="020B0604020202020204" pitchFamily="34" charset="0"/>
              </a:rPr>
              <a:t>21</a:t>
            </a:fld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155A207D-E4A1-40A0-81EB-A222F35AC159}"/>
              </a:ext>
            </a:extLst>
          </p:cNvPr>
          <p:cNvSpPr/>
          <p:nvPr/>
        </p:nvSpPr>
        <p:spPr>
          <a:xfrm>
            <a:off x="819700" y="835845"/>
            <a:ext cx="10552600" cy="610400"/>
          </a:xfrm>
          <a:prstGeom prst="roundRect">
            <a:avLst>
              <a:gd name="adj" fmla="val 0"/>
            </a:avLst>
          </a:prstGeom>
          <a:gradFill flip="none" rotWithShape="1">
            <a:gsLst>
              <a:gs pos="0">
                <a:srgbClr val="A41E25">
                  <a:shade val="30000"/>
                  <a:satMod val="115000"/>
                </a:srgbClr>
              </a:gs>
              <a:gs pos="50000">
                <a:srgbClr val="A41E25">
                  <a:shade val="67500"/>
                  <a:satMod val="115000"/>
                </a:srgbClr>
              </a:gs>
              <a:gs pos="100000">
                <a:srgbClr val="A41E25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Ключевые мероприятия нацпроекта </a:t>
            </a:r>
            <a:br>
              <a:rPr lang="ru-RU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ПРОМЫШЛЕННОЕ ОБЕСПЕЧЕНИЕ ТРАНСПОРТНОЙ МОБИЛЬНОСТИ</a:t>
            </a:r>
            <a:r>
              <a:rPr lang="ru-RU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04F60CC-7C7F-4C1A-BE7C-42E4DAF4F318}"/>
              </a:ext>
            </a:extLst>
          </p:cNvPr>
          <p:cNvSpPr txBox="1"/>
          <p:nvPr/>
        </p:nvSpPr>
        <p:spPr>
          <a:xfrm>
            <a:off x="838199" y="1914222"/>
            <a:ext cx="10552600" cy="1625911"/>
          </a:xfrm>
          <a:prstGeom prst="rect">
            <a:avLst/>
          </a:prstGeom>
          <a:noFill/>
        </p:spPr>
        <p:txBody>
          <a:bodyPr wrap="square" numCol="1">
            <a:noAutofit/>
          </a:bodyPr>
          <a:lstStyle/>
          <a:p>
            <a:pPr marL="541338" indent="-363538" algn="just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ru-RU" sz="1300" dirty="0">
                <a:latin typeface="Arial" panose="020B0604020202020204" pitchFamily="34" charset="0"/>
                <a:cs typeface="Arial" panose="020B0604020202020204" pitchFamily="34" charset="0"/>
              </a:rPr>
              <a:t>Обеспечение </a:t>
            </a:r>
            <a:r>
              <a:rPr lang="ru-RU" sz="1300" b="1" dirty="0">
                <a:latin typeface="Arial" panose="020B0604020202020204" pitchFamily="34" charset="0"/>
                <a:cs typeface="Arial" panose="020B0604020202020204" pitchFamily="34" charset="0"/>
              </a:rPr>
              <a:t>технологического суверенитета авиа промышленности </a:t>
            </a:r>
            <a:r>
              <a:rPr lang="ru-RU" sz="1300" dirty="0">
                <a:latin typeface="Arial" panose="020B0604020202020204" pitchFamily="34" charset="0"/>
                <a:cs typeface="Arial" panose="020B0604020202020204" pitchFamily="34" charset="0"/>
              </a:rPr>
              <a:t>на базе разработанных новых технических решений</a:t>
            </a:r>
          </a:p>
          <a:p>
            <a:pPr marL="541338" indent="-363538" algn="just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ru-RU" sz="1300" dirty="0">
                <a:latin typeface="Arial" panose="020B0604020202020204" pitchFamily="34" charset="0"/>
                <a:cs typeface="Arial" panose="020B0604020202020204" pitchFamily="34" charset="0"/>
              </a:rPr>
              <a:t>Создание условий для достижения целевых объемов постройки </a:t>
            </a:r>
            <a:r>
              <a:rPr lang="ru-RU" sz="1300" b="1" dirty="0">
                <a:latin typeface="Arial" panose="020B0604020202020204" pitchFamily="34" charset="0"/>
                <a:cs typeface="Arial" panose="020B0604020202020204" pitchFamily="34" charset="0"/>
              </a:rPr>
              <a:t>судов водного транспорта</a:t>
            </a:r>
          </a:p>
          <a:p>
            <a:pPr marL="541338" indent="-363538" algn="just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ru-RU" sz="1300" dirty="0">
                <a:latin typeface="Arial" panose="020B0604020202020204" pitchFamily="34" charset="0"/>
                <a:cs typeface="Arial" panose="020B0604020202020204" pitchFamily="34" charset="0"/>
              </a:rPr>
              <a:t>Обеспечение производства </a:t>
            </a:r>
            <a:r>
              <a:rPr lang="ru-RU" sz="1300" b="1" dirty="0">
                <a:latin typeface="Arial" panose="020B0604020202020204" pitchFamily="34" charset="0"/>
                <a:cs typeface="Arial" panose="020B0604020202020204" pitchFamily="34" charset="0"/>
              </a:rPr>
              <a:t>электромобилей, </a:t>
            </a:r>
            <a:r>
              <a:rPr lang="ru-RU" sz="1300" dirty="0">
                <a:latin typeface="Arial" panose="020B0604020202020204" pitchFamily="34" charset="0"/>
                <a:cs typeface="Arial" panose="020B0604020202020204" pitchFamily="34" charset="0"/>
              </a:rPr>
              <a:t>в том числе последовательных гибридов, а также производства высокоскоростного ж/д подвижного состава</a:t>
            </a:r>
          </a:p>
          <a:p>
            <a:pPr marL="541338" indent="-363538" algn="just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ru-RU" sz="1300" dirty="0">
                <a:latin typeface="Arial" panose="020B0604020202020204" pitchFamily="34" charset="0"/>
                <a:cs typeface="Arial" panose="020B0604020202020204" pitchFamily="34" charset="0"/>
              </a:rPr>
              <a:t>Обеспечение разработки и внедрения отечественных технологий, а также </a:t>
            </a:r>
            <a:r>
              <a:rPr lang="ru-RU" sz="1300" b="1" dirty="0">
                <a:latin typeface="Arial" panose="020B0604020202020204" pitchFamily="34" charset="0"/>
                <a:cs typeface="Arial" panose="020B0604020202020204" pitchFamily="34" charset="0"/>
              </a:rPr>
              <a:t>притока высококвалифицированных кадров </a:t>
            </a:r>
            <a:br>
              <a:rPr lang="ru-RU" sz="13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300" dirty="0">
                <a:latin typeface="Arial" panose="020B0604020202020204" pitchFamily="34" charset="0"/>
                <a:cs typeface="Arial" panose="020B0604020202020204" pitchFamily="34" charset="0"/>
              </a:rPr>
              <a:t>в авиа-, судостроительную и инновационную транспортную отрасли</a:t>
            </a:r>
          </a:p>
        </p:txBody>
      </p:sp>
      <p:sp>
        <p:nvSpPr>
          <p:cNvPr id="11" name="Стрелка: вниз 10">
            <a:extLst>
              <a:ext uri="{FF2B5EF4-FFF2-40B4-BE49-F238E27FC236}">
                <a16:creationId xmlns:a16="http://schemas.microsoft.com/office/drawing/2014/main" id="{D365E8EA-C39D-4AC9-8484-2A6F21483071}"/>
              </a:ext>
            </a:extLst>
          </p:cNvPr>
          <p:cNvSpPr/>
          <p:nvPr/>
        </p:nvSpPr>
        <p:spPr>
          <a:xfrm>
            <a:off x="6024303" y="4218087"/>
            <a:ext cx="180392" cy="368674"/>
          </a:xfrm>
          <a:prstGeom prst="downArrow">
            <a:avLst/>
          </a:prstGeom>
          <a:solidFill>
            <a:srgbClr val="A41E25"/>
          </a:solidFill>
          <a:ln>
            <a:solidFill>
              <a:srgbClr val="A41E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271C35E-B2EE-4179-AB8A-7667D6519755}"/>
              </a:ext>
            </a:extLst>
          </p:cNvPr>
          <p:cNvSpPr txBox="1"/>
          <p:nvPr/>
        </p:nvSpPr>
        <p:spPr>
          <a:xfrm>
            <a:off x="819700" y="4702786"/>
            <a:ext cx="10552599" cy="1184940"/>
          </a:xfrm>
          <a:prstGeom prst="rect">
            <a:avLst/>
          </a:prstGeom>
          <a:noFill/>
        </p:spPr>
        <p:txBody>
          <a:bodyPr wrap="square" numCol="1">
            <a:spAutoFit/>
          </a:bodyPr>
          <a:lstStyle/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ru-RU" sz="1400" b="0" i="0" dirty="0">
                <a:effectLst/>
                <a:latin typeface="Arial" panose="020B0604020202020204" pitchFamily="34" charset="0"/>
              </a:rPr>
              <a:t>Уровень технологического суверенитета в авиастроении – </a:t>
            </a:r>
            <a:r>
              <a:rPr lang="ru-RU" sz="1400" b="1" dirty="0">
                <a:solidFill>
                  <a:srgbClr val="A41E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50 %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ru-RU" sz="1400" b="0" i="0" dirty="0">
                <a:effectLst/>
                <a:latin typeface="Arial" panose="020B0604020202020204" pitchFamily="34" charset="0"/>
              </a:rPr>
              <a:t>Уровень технологического суверенитета судостроительной отрасли – </a:t>
            </a:r>
            <a:r>
              <a:rPr lang="ru-RU" sz="1400" b="1" dirty="0">
                <a:solidFill>
                  <a:srgbClr val="A41E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45 %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ru-RU" sz="1400" b="0" i="0" dirty="0">
                <a:effectLst/>
                <a:latin typeface="Arial" panose="020B0604020202020204" pitchFamily="34" charset="0"/>
              </a:rPr>
              <a:t>Уровень технологического суверенитета высокоскоростного ж/д подвижного состава – </a:t>
            </a:r>
            <a:r>
              <a:rPr lang="ru-RU" sz="1400" b="1" dirty="0">
                <a:solidFill>
                  <a:srgbClr val="A41E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81 %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ru-RU" sz="1400" b="0" i="0" dirty="0">
                <a:effectLst/>
                <a:latin typeface="Arial" panose="020B0604020202020204" pitchFamily="34" charset="0"/>
              </a:rPr>
              <a:t>Уровень технологического суверенитета универсальных модульных платформ – </a:t>
            </a:r>
            <a:r>
              <a:rPr lang="ru-RU" sz="1400" b="1" dirty="0">
                <a:solidFill>
                  <a:srgbClr val="A41E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80 %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2886439D-F9DB-460D-AFC0-8E8A8A03A2B8}"/>
              </a:ext>
            </a:extLst>
          </p:cNvPr>
          <p:cNvSpPr/>
          <p:nvPr/>
        </p:nvSpPr>
        <p:spPr>
          <a:xfrm>
            <a:off x="-1" y="339451"/>
            <a:ext cx="12192000" cy="378818"/>
          </a:xfrm>
          <a:prstGeom prst="rect">
            <a:avLst/>
          </a:prstGeom>
          <a:solidFill>
            <a:srgbClr val="1A294A"/>
          </a:solidFill>
          <a:ln>
            <a:noFill/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rIns="360000" rtlCol="0" anchor="ctr"/>
          <a:lstStyle/>
          <a:p>
            <a:pPr algn="ctr"/>
            <a:r>
              <a:rPr lang="ru-RU" sz="1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Национальные проекты (10/10)</a:t>
            </a:r>
            <a:endParaRPr lang="ru-RU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Стрелка: вниз 9">
            <a:extLst>
              <a:ext uri="{FF2B5EF4-FFF2-40B4-BE49-F238E27FC236}">
                <a16:creationId xmlns:a16="http://schemas.microsoft.com/office/drawing/2014/main" id="{906FB7E2-F66C-42CE-8177-5A0E3000869C}"/>
              </a:ext>
            </a:extLst>
          </p:cNvPr>
          <p:cNvSpPr/>
          <p:nvPr/>
        </p:nvSpPr>
        <p:spPr>
          <a:xfrm>
            <a:off x="6005803" y="1332159"/>
            <a:ext cx="180392" cy="368674"/>
          </a:xfrm>
          <a:prstGeom prst="downArrow">
            <a:avLst/>
          </a:prstGeom>
          <a:solidFill>
            <a:srgbClr val="A41E25"/>
          </a:solidFill>
          <a:ln>
            <a:solidFill>
              <a:srgbClr val="A41E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FE87F962-68B3-4123-9D62-723BC1CE98A3}"/>
              </a:ext>
            </a:extLst>
          </p:cNvPr>
          <p:cNvSpPr/>
          <p:nvPr/>
        </p:nvSpPr>
        <p:spPr>
          <a:xfrm>
            <a:off x="838199" y="3673273"/>
            <a:ext cx="10552600" cy="561536"/>
          </a:xfrm>
          <a:prstGeom prst="roundRect">
            <a:avLst>
              <a:gd name="adj" fmla="val 0"/>
            </a:avLst>
          </a:prstGeom>
          <a:gradFill flip="none" rotWithShape="1">
            <a:gsLst>
              <a:gs pos="0">
                <a:srgbClr val="A41E25">
                  <a:shade val="30000"/>
                  <a:satMod val="115000"/>
                </a:srgbClr>
              </a:gs>
              <a:gs pos="50000">
                <a:srgbClr val="A41E25">
                  <a:shade val="67500"/>
                  <a:satMod val="115000"/>
                </a:srgbClr>
              </a:gs>
              <a:gs pos="100000">
                <a:srgbClr val="A41E25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Основные показатели национального проекта </a:t>
            </a:r>
            <a:br>
              <a:rPr lang="ru-RU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ПРОМЫШЛЕННОЕ ОБЕСПЕЧЕНИЕ ТРАНСПОРТНОЙ МОБИЛЬНОСТИ</a:t>
            </a:r>
            <a:r>
              <a:rPr lang="ru-RU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 к 2030 году</a:t>
            </a:r>
          </a:p>
        </p:txBody>
      </p:sp>
    </p:spTree>
    <p:extLst>
      <p:ext uri="{BB962C8B-B14F-4D97-AF65-F5344CB8AC3E}">
        <p14:creationId xmlns:p14="http://schemas.microsoft.com/office/powerpoint/2010/main" val="89365781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C4DCD2AB-D05B-4F7B-BCC9-5949463D5D8E}"/>
              </a:ext>
            </a:extLst>
          </p:cNvPr>
          <p:cNvSpPr/>
          <p:nvPr/>
        </p:nvSpPr>
        <p:spPr>
          <a:xfrm>
            <a:off x="6256002" y="4033553"/>
            <a:ext cx="901069" cy="890518"/>
          </a:xfrm>
          <a:prstGeom prst="rect">
            <a:avLst/>
          </a:prstGeom>
          <a:solidFill>
            <a:srgbClr val="F2F2F2"/>
          </a:solidFill>
          <a:ln>
            <a:solidFill>
              <a:srgbClr val="F2F2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74A9C512-C24A-4090-88A7-15776778BD9E}"/>
              </a:ext>
            </a:extLst>
          </p:cNvPr>
          <p:cNvSpPr/>
          <p:nvPr/>
        </p:nvSpPr>
        <p:spPr>
          <a:xfrm>
            <a:off x="6250614" y="2820645"/>
            <a:ext cx="1002012" cy="968278"/>
          </a:xfrm>
          <a:prstGeom prst="rect">
            <a:avLst/>
          </a:prstGeom>
          <a:solidFill>
            <a:srgbClr val="F2F2F2"/>
          </a:solidFill>
          <a:ln>
            <a:solidFill>
              <a:srgbClr val="F2F2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92E4979-A653-4750-B2EC-8A06FF7430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14443" y="6243985"/>
            <a:ext cx="591607" cy="365125"/>
          </a:xfrm>
        </p:spPr>
        <p:txBody>
          <a:bodyPr/>
          <a:lstStyle/>
          <a:p>
            <a:fld id="{6BC03A72-FF8F-4EA6-9DE2-DEA28CA0950A}" type="slidenum">
              <a:rPr lang="ru-RU" smtClean="0">
                <a:latin typeface="Arial" panose="020B0604020202020204" pitchFamily="34" charset="0"/>
                <a:cs typeface="Arial" panose="020B0604020202020204" pitchFamily="34" charset="0"/>
              </a:rPr>
              <a:t>22</a:t>
            </a:fld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2251D102-A62D-4AB3-B408-848C1A07D106}"/>
              </a:ext>
            </a:extLst>
          </p:cNvPr>
          <p:cNvSpPr/>
          <p:nvPr/>
        </p:nvSpPr>
        <p:spPr>
          <a:xfrm>
            <a:off x="753771" y="2139346"/>
            <a:ext cx="1002012" cy="968278"/>
          </a:xfrm>
          <a:prstGeom prst="rect">
            <a:avLst/>
          </a:prstGeom>
          <a:solidFill>
            <a:srgbClr val="F2F2F2"/>
          </a:solidFill>
          <a:ln>
            <a:solidFill>
              <a:srgbClr val="F2F2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F49D84F-36C7-4542-84D1-B587A82381BA}"/>
              </a:ext>
            </a:extLst>
          </p:cNvPr>
          <p:cNvSpPr txBox="1"/>
          <p:nvPr/>
        </p:nvSpPr>
        <p:spPr>
          <a:xfrm>
            <a:off x="1902921" y="2284303"/>
            <a:ext cx="311630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ru-RU" sz="1200" i="1" dirty="0">
                <a:solidFill>
                  <a:srgbClr val="1B2A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Председатель - </a:t>
            </a:r>
            <a:r>
              <a:rPr lang="ru-RU" sz="1200" dirty="0">
                <a:solidFill>
                  <a:srgbClr val="1B2A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глава Республики Татарстан </a:t>
            </a:r>
            <a:r>
              <a:rPr lang="ru-RU" sz="1200" b="1" dirty="0">
                <a:solidFill>
                  <a:srgbClr val="1B2A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РУСТАМ МИННИХАНОВ</a:t>
            </a:r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0898D4DE-7F26-4456-B675-C6AA522E75AF}"/>
              </a:ext>
            </a:extLst>
          </p:cNvPr>
          <p:cNvSpPr/>
          <p:nvPr/>
        </p:nvSpPr>
        <p:spPr>
          <a:xfrm>
            <a:off x="699183" y="965923"/>
            <a:ext cx="4275854" cy="1002011"/>
          </a:xfrm>
          <a:prstGeom prst="roundRect">
            <a:avLst>
              <a:gd name="adj" fmla="val 20755"/>
            </a:avLst>
          </a:prstGeom>
          <a:gradFill flip="none" rotWithShape="1">
            <a:gsLst>
              <a:gs pos="0">
                <a:srgbClr val="1D9A78">
                  <a:shade val="30000"/>
                  <a:satMod val="115000"/>
                </a:srgbClr>
              </a:gs>
              <a:gs pos="50000">
                <a:srgbClr val="1D9A78">
                  <a:shade val="67500"/>
                  <a:satMod val="115000"/>
                </a:srgbClr>
              </a:gs>
              <a:gs pos="100000">
                <a:srgbClr val="1D9A78">
                  <a:shade val="100000"/>
                  <a:satMod val="115000"/>
                </a:srgbClr>
              </a:gs>
            </a:gsLst>
            <a:lin ang="5400000" scaled="1"/>
            <a:tileRect/>
          </a:gradFill>
          <a:ln w="12700">
            <a:solidFill>
              <a:srgbClr val="1D9A78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600" b="1" kern="100" dirty="0">
                <a:effectLst/>
                <a:latin typeface="Arial" panose="020B0604020202020204" pitchFamily="34" charset="0"/>
                <a:ea typeface="Aptos"/>
                <a:cs typeface="Arial" panose="020B0604020202020204" pitchFamily="34" charset="0"/>
              </a:rPr>
              <a:t>КОМИССИЯ ГОССОВЕТА ПО НАПРАВЛЕНИЮ «ИНФРАСТРУКТУРА ДЛЯ ЖИЗНИ»</a:t>
            </a:r>
          </a:p>
        </p:txBody>
      </p:sp>
      <p:pic>
        <p:nvPicPr>
          <p:cNvPr id="10" name="Picture 2" descr="Picture background">
            <a:extLst>
              <a:ext uri="{FF2B5EF4-FFF2-40B4-BE49-F238E27FC236}">
                <a16:creationId xmlns:a16="http://schemas.microsoft.com/office/drawing/2014/main" id="{8FFC07C5-5D53-4340-A8A9-B8109B0282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696" y="2003751"/>
            <a:ext cx="1002012" cy="1002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Марат Шакирзянович Хуснуллин">
            <a:extLst>
              <a:ext uri="{FF2B5EF4-FFF2-40B4-BE49-F238E27FC236}">
                <a16:creationId xmlns:a16="http://schemas.microsoft.com/office/drawing/2014/main" id="{E18260FA-ECEC-43F6-A2FA-8C9BE4DD22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6992" y="2688798"/>
            <a:ext cx="1002010" cy="100201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964E4784-0717-4B4B-A27D-DDEC4829D3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6351556" y="3920770"/>
            <a:ext cx="901070" cy="890519"/>
          </a:xfrm>
          <a:prstGeom prst="rect">
            <a:avLst/>
          </a:prstGeom>
        </p:spPr>
      </p:pic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3C5A478D-86A9-4391-9BF2-9EA8E0470774}"/>
              </a:ext>
            </a:extLst>
          </p:cNvPr>
          <p:cNvSpPr/>
          <p:nvPr/>
        </p:nvSpPr>
        <p:spPr>
          <a:xfrm>
            <a:off x="0" y="289554"/>
            <a:ext cx="12192000" cy="360000"/>
          </a:xfrm>
          <a:prstGeom prst="rect">
            <a:avLst/>
          </a:prstGeom>
          <a:solidFill>
            <a:srgbClr val="1A294A"/>
          </a:solidFill>
          <a:ln>
            <a:noFill/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rIns="360000" rtlCol="0" anchor="ctr"/>
          <a:lstStyle/>
          <a:p>
            <a:pPr algn="ctr"/>
            <a:r>
              <a:rPr lang="ru-RU" sz="1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Комиссии Госсовета Российской Федерации (1/2)</a:t>
            </a:r>
            <a:endParaRPr lang="ru-RU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Стрелка: вправо 3">
            <a:extLst>
              <a:ext uri="{FF2B5EF4-FFF2-40B4-BE49-F238E27FC236}">
                <a16:creationId xmlns:a16="http://schemas.microsoft.com/office/drawing/2014/main" id="{C70C68AC-CA2B-E47D-F5E6-79144A8D07C4}"/>
              </a:ext>
            </a:extLst>
          </p:cNvPr>
          <p:cNvSpPr/>
          <p:nvPr/>
        </p:nvSpPr>
        <p:spPr>
          <a:xfrm>
            <a:off x="5332227" y="3387222"/>
            <a:ext cx="445799" cy="646331"/>
          </a:xfrm>
          <a:prstGeom prst="rightArrow">
            <a:avLst>
              <a:gd name="adj1" fmla="val 32055"/>
              <a:gd name="adj2" fmla="val 70286"/>
            </a:avLst>
          </a:prstGeom>
          <a:solidFill>
            <a:srgbClr val="1B2A4B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Левая круглая скобка 15">
            <a:extLst>
              <a:ext uri="{FF2B5EF4-FFF2-40B4-BE49-F238E27FC236}">
                <a16:creationId xmlns:a16="http://schemas.microsoft.com/office/drawing/2014/main" id="{A5451226-4846-23C2-E4C2-F6041CAC5180}"/>
              </a:ext>
            </a:extLst>
          </p:cNvPr>
          <p:cNvSpPr/>
          <p:nvPr/>
        </p:nvSpPr>
        <p:spPr>
          <a:xfrm>
            <a:off x="5922154" y="965922"/>
            <a:ext cx="175063" cy="5602523"/>
          </a:xfrm>
          <a:prstGeom prst="leftBracket">
            <a:avLst>
              <a:gd name="adj" fmla="val 125010"/>
            </a:avLst>
          </a:prstGeom>
          <a:ln w="28575">
            <a:solidFill>
              <a:srgbClr val="1B2A4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831B0A1-CA51-0A75-138E-B2F3740A7032}"/>
              </a:ext>
            </a:extLst>
          </p:cNvPr>
          <p:cNvSpPr txBox="1"/>
          <p:nvPr/>
        </p:nvSpPr>
        <p:spPr>
          <a:xfrm>
            <a:off x="723299" y="3151194"/>
            <a:ext cx="2001240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ru-RU" sz="1100" dirty="0">
                <a:solidFill>
                  <a:srgbClr val="1B2A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Создана 22 июля 2024 года указом Президента РФ</a:t>
            </a:r>
            <a:endParaRPr lang="ru-RU" sz="1100" b="1" dirty="0">
              <a:solidFill>
                <a:srgbClr val="1B2A4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06D464F-C31D-C72C-68A5-A28F05594C8E}"/>
              </a:ext>
            </a:extLst>
          </p:cNvPr>
          <p:cNvSpPr txBox="1"/>
          <p:nvPr/>
        </p:nvSpPr>
        <p:spPr>
          <a:xfrm>
            <a:off x="2944334" y="2981616"/>
            <a:ext cx="189019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ru-RU" sz="1100" dirty="0">
                <a:solidFill>
                  <a:srgbClr val="1B2A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Входят регионы РФ (губернаторы)  и экспертное сообщество</a:t>
            </a:r>
          </a:p>
        </p:txBody>
      </p:sp>
      <p:sp>
        <p:nvSpPr>
          <p:cNvPr id="31" name="Прямоугольник: скругленные углы 30">
            <a:extLst>
              <a:ext uri="{FF2B5EF4-FFF2-40B4-BE49-F238E27FC236}">
                <a16:creationId xmlns:a16="http://schemas.microsoft.com/office/drawing/2014/main" id="{C30A4C93-7D4F-49D3-A0C6-2D365B687FB9}"/>
              </a:ext>
            </a:extLst>
          </p:cNvPr>
          <p:cNvSpPr/>
          <p:nvPr/>
        </p:nvSpPr>
        <p:spPr>
          <a:xfrm>
            <a:off x="6340117" y="974962"/>
            <a:ext cx="2402042" cy="1581218"/>
          </a:xfrm>
          <a:prstGeom prst="roundRect">
            <a:avLst>
              <a:gd name="adj" fmla="val 12494"/>
            </a:avLst>
          </a:prstGeom>
          <a:solidFill>
            <a:srgbClr val="1B2A4B"/>
          </a:solidFill>
          <a:ln w="12700">
            <a:solidFill>
              <a:srgbClr val="1B2A4B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ru-RU" sz="1600" kern="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ptos"/>
                <a:cs typeface="Arial" panose="020B0604020202020204" pitchFamily="34" charset="0"/>
              </a:rPr>
              <a:t>Совет при Президенте РФ </a:t>
            </a:r>
            <a:br>
              <a:rPr lang="ru-RU" sz="1600" kern="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ptos"/>
                <a:cs typeface="Arial" panose="020B0604020202020204" pitchFamily="34" charset="0"/>
              </a:rPr>
            </a:br>
            <a:r>
              <a:rPr lang="ru-RU" sz="1600" kern="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ptos"/>
                <a:cs typeface="Arial" panose="020B0604020202020204" pitchFamily="34" charset="0"/>
              </a:rPr>
              <a:t>по стратегическому развитию </a:t>
            </a:r>
            <a:br>
              <a:rPr lang="ru-RU" sz="1600" kern="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ptos"/>
                <a:cs typeface="Arial" panose="020B0604020202020204" pitchFamily="34" charset="0"/>
              </a:rPr>
            </a:br>
            <a:r>
              <a:rPr lang="ru-RU" sz="1600" kern="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ptos"/>
                <a:cs typeface="Arial" panose="020B0604020202020204" pitchFamily="34" charset="0"/>
              </a:rPr>
              <a:t>и национальным проектам</a:t>
            </a:r>
          </a:p>
        </p:txBody>
      </p:sp>
      <p:sp>
        <p:nvSpPr>
          <p:cNvPr id="32" name="Прямоугольник: скругленные углы 31">
            <a:extLst>
              <a:ext uri="{FF2B5EF4-FFF2-40B4-BE49-F238E27FC236}">
                <a16:creationId xmlns:a16="http://schemas.microsoft.com/office/drawing/2014/main" id="{809DFA2F-674B-4A82-889C-9B02331B2F9F}"/>
              </a:ext>
            </a:extLst>
          </p:cNvPr>
          <p:cNvSpPr/>
          <p:nvPr/>
        </p:nvSpPr>
        <p:spPr>
          <a:xfrm>
            <a:off x="9226616" y="965922"/>
            <a:ext cx="2402042" cy="1581218"/>
          </a:xfrm>
          <a:prstGeom prst="roundRect">
            <a:avLst>
              <a:gd name="adj" fmla="val 12494"/>
            </a:avLst>
          </a:prstGeom>
          <a:solidFill>
            <a:srgbClr val="1B2A4B"/>
          </a:solidFill>
          <a:ln w="12700">
            <a:solidFill>
              <a:srgbClr val="1B2A4B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ru-RU" sz="1600" kern="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ptos"/>
                <a:cs typeface="Arial" panose="020B0604020202020204" pitchFamily="34" charset="0"/>
              </a:rPr>
              <a:t>Президиум совета (</a:t>
            </a:r>
            <a:r>
              <a:rPr lang="ru-RU" sz="1600" i="1" kern="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ptos"/>
                <a:cs typeface="Arial" panose="020B0604020202020204" pitchFamily="34" charset="0"/>
              </a:rPr>
              <a:t>Премьер-министр М.В. </a:t>
            </a:r>
            <a:r>
              <a:rPr lang="ru-RU" sz="1600" i="1" kern="1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Aptos"/>
                <a:cs typeface="Arial" panose="020B0604020202020204" pitchFamily="34" charset="0"/>
              </a:rPr>
              <a:t>Мишустин</a:t>
            </a:r>
            <a:r>
              <a:rPr lang="ru-RU" sz="1600" kern="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ptos"/>
                <a:cs typeface="Arial" panose="020B0604020202020204" pitchFamily="34" charset="0"/>
              </a:rPr>
              <a:t>) утверждает паспорт Национального проекта</a:t>
            </a:r>
          </a:p>
        </p:txBody>
      </p:sp>
      <p:sp>
        <p:nvSpPr>
          <p:cNvPr id="33" name="Прямоугольник: скругленные углы 32">
            <a:extLst>
              <a:ext uri="{FF2B5EF4-FFF2-40B4-BE49-F238E27FC236}">
                <a16:creationId xmlns:a16="http://schemas.microsoft.com/office/drawing/2014/main" id="{761CB53F-0B66-4BEE-95C2-003F07253FA5}"/>
              </a:ext>
            </a:extLst>
          </p:cNvPr>
          <p:cNvSpPr/>
          <p:nvPr/>
        </p:nvSpPr>
        <p:spPr>
          <a:xfrm>
            <a:off x="7425762" y="2720603"/>
            <a:ext cx="4202895" cy="1002010"/>
          </a:xfrm>
          <a:prstGeom prst="roundRect">
            <a:avLst>
              <a:gd name="adj" fmla="val 12494"/>
            </a:avLst>
          </a:prstGeom>
          <a:solidFill>
            <a:srgbClr val="1B2A4B"/>
          </a:solidFill>
          <a:ln w="12700">
            <a:solidFill>
              <a:srgbClr val="1B2A4B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600" b="1" kern="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ptos"/>
                <a:cs typeface="Arial" panose="020B0604020202020204" pitchFamily="34" charset="0"/>
              </a:rPr>
              <a:t>Курирующий вице-премьер: </a:t>
            </a:r>
            <a:br>
              <a:rPr lang="ru-RU" sz="1600" b="1" kern="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ptos"/>
                <a:cs typeface="Arial" panose="020B0604020202020204" pitchFamily="34" charset="0"/>
              </a:rPr>
            </a:br>
            <a:r>
              <a:rPr lang="ru-RU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М. Ш. ХУСНУЛЛИН</a:t>
            </a:r>
            <a:r>
              <a:rPr lang="ru-RU" sz="1600" b="1" kern="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ptos"/>
                <a:cs typeface="Arial" panose="020B0604020202020204" pitchFamily="34" charset="0"/>
              </a:rPr>
              <a:t> </a:t>
            </a:r>
          </a:p>
        </p:txBody>
      </p:sp>
      <p:sp>
        <p:nvSpPr>
          <p:cNvPr id="34" name="Прямоугольник: скругленные углы 33">
            <a:extLst>
              <a:ext uri="{FF2B5EF4-FFF2-40B4-BE49-F238E27FC236}">
                <a16:creationId xmlns:a16="http://schemas.microsoft.com/office/drawing/2014/main" id="{99A780DA-BC20-4D3C-B613-CBEF5DB411C1}"/>
              </a:ext>
            </a:extLst>
          </p:cNvPr>
          <p:cNvSpPr/>
          <p:nvPr/>
        </p:nvSpPr>
        <p:spPr>
          <a:xfrm>
            <a:off x="7443851" y="3929296"/>
            <a:ext cx="4184806" cy="1002010"/>
          </a:xfrm>
          <a:prstGeom prst="roundRect">
            <a:avLst>
              <a:gd name="adj" fmla="val 12494"/>
            </a:avLst>
          </a:prstGeom>
          <a:solidFill>
            <a:srgbClr val="1B2A4B"/>
          </a:solidFill>
          <a:ln w="12700">
            <a:solidFill>
              <a:srgbClr val="1B2A4B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600" b="1" kern="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ptos"/>
                <a:cs typeface="Arial" panose="020B0604020202020204" pitchFamily="34" charset="0"/>
              </a:rPr>
              <a:t>Руководитель нацпроекта: </a:t>
            </a:r>
            <a:br>
              <a:rPr lang="ru-RU" sz="1600" b="1" kern="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ptos"/>
                <a:cs typeface="Arial" panose="020B0604020202020204" pitchFamily="34" charset="0"/>
              </a:rPr>
            </a:br>
            <a:r>
              <a:rPr lang="ru-RU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И. Э. ФАЙЗУЛЛИН</a:t>
            </a:r>
            <a:endParaRPr lang="ru-RU" sz="1600" b="1" kern="100" dirty="0">
              <a:solidFill>
                <a:schemeClr val="bg1"/>
              </a:solidFill>
              <a:effectLst/>
              <a:latin typeface="Arial" panose="020B0604020202020204" pitchFamily="34" charset="0"/>
              <a:ea typeface="Aptos"/>
              <a:cs typeface="Arial" panose="020B0604020202020204" pitchFamily="34" charset="0"/>
            </a:endParaRPr>
          </a:p>
        </p:txBody>
      </p:sp>
      <p:sp>
        <p:nvSpPr>
          <p:cNvPr id="35" name="Прямоугольник: скругленные углы 34">
            <a:extLst>
              <a:ext uri="{FF2B5EF4-FFF2-40B4-BE49-F238E27FC236}">
                <a16:creationId xmlns:a16="http://schemas.microsoft.com/office/drawing/2014/main" id="{D21B1556-F6C4-47B7-AF1F-807683A637E9}"/>
              </a:ext>
            </a:extLst>
          </p:cNvPr>
          <p:cNvSpPr/>
          <p:nvPr/>
        </p:nvSpPr>
        <p:spPr>
          <a:xfrm>
            <a:off x="8626783" y="5137989"/>
            <a:ext cx="3001874" cy="1403163"/>
          </a:xfrm>
          <a:prstGeom prst="roundRect">
            <a:avLst>
              <a:gd name="adj" fmla="val 12494"/>
            </a:avLst>
          </a:prstGeom>
          <a:solidFill>
            <a:srgbClr val="1B2A4B"/>
          </a:solidFill>
          <a:ln w="12700">
            <a:solidFill>
              <a:srgbClr val="1B2A4B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ru-RU" sz="1600" b="1" kern="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ptos"/>
                <a:cs typeface="Arial" panose="020B0604020202020204" pitchFamily="34" charset="0"/>
              </a:rPr>
              <a:t>Ответственные ФОИВ: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МИНСТРОЙ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МИНТРАНС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МИНФИН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МВД</a:t>
            </a:r>
            <a:endParaRPr lang="ru-RU" sz="1600" b="1" kern="100" dirty="0">
              <a:solidFill>
                <a:schemeClr val="bg1"/>
              </a:solidFill>
              <a:effectLst/>
              <a:latin typeface="Arial" panose="020B0604020202020204" pitchFamily="34" charset="0"/>
              <a:ea typeface="Aptos"/>
              <a:cs typeface="Arial" panose="020B0604020202020204" pitchFamily="34" charset="0"/>
            </a:endParaRPr>
          </a:p>
        </p:txBody>
      </p:sp>
      <p:pic>
        <p:nvPicPr>
          <p:cNvPr id="36" name="Picture 185" descr="Picture background">
            <a:extLst>
              <a:ext uri="{FF2B5EF4-FFF2-40B4-BE49-F238E27FC236}">
                <a16:creationId xmlns:a16="http://schemas.microsoft.com/office/drawing/2014/main" id="{99E6850E-A7D2-48E4-BDF6-8D5F1CAB36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4118" y="4977241"/>
            <a:ext cx="2546555" cy="914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2" descr="Picture background">
            <a:extLst>
              <a:ext uri="{FF2B5EF4-FFF2-40B4-BE49-F238E27FC236}">
                <a16:creationId xmlns:a16="http://schemas.microsoft.com/office/drawing/2014/main" id="{AE7748EC-6596-41A9-9A92-60E34C890D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2562" y="5749739"/>
            <a:ext cx="825936" cy="825936"/>
          </a:xfrm>
          <a:prstGeom prst="rect">
            <a:avLst/>
          </a:prstGeom>
          <a:noFill/>
        </p:spPr>
      </p:pic>
      <p:pic>
        <p:nvPicPr>
          <p:cNvPr id="38" name="Picture 187" descr="Picture background">
            <a:extLst>
              <a:ext uri="{FF2B5EF4-FFF2-40B4-BE49-F238E27FC236}">
                <a16:creationId xmlns:a16="http://schemas.microsoft.com/office/drawing/2014/main" id="{5E9D14F9-C433-4C8E-8E79-76DF5DE30F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9002" y="5137989"/>
            <a:ext cx="911739" cy="527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195" descr="Picture background">
            <a:extLst>
              <a:ext uri="{FF2B5EF4-FFF2-40B4-BE49-F238E27FC236}">
                <a16:creationId xmlns:a16="http://schemas.microsoft.com/office/drawing/2014/main" id="{570B8C65-AB54-4E3B-8583-0EF1AD8050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5593" y="5777161"/>
            <a:ext cx="698556" cy="763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Прямоугольник: скругленные углы 39">
            <a:extLst>
              <a:ext uri="{FF2B5EF4-FFF2-40B4-BE49-F238E27FC236}">
                <a16:creationId xmlns:a16="http://schemas.microsoft.com/office/drawing/2014/main" id="{3D610B06-3748-4BB2-84A3-B507167F74E4}"/>
              </a:ext>
            </a:extLst>
          </p:cNvPr>
          <p:cNvSpPr/>
          <p:nvPr/>
        </p:nvSpPr>
        <p:spPr>
          <a:xfrm>
            <a:off x="736370" y="4112033"/>
            <a:ext cx="4293299" cy="2600266"/>
          </a:xfrm>
          <a:prstGeom prst="roundRect">
            <a:avLst>
              <a:gd name="adj" fmla="val 12199"/>
            </a:avLst>
          </a:prstGeom>
          <a:gradFill flip="none" rotWithShape="1">
            <a:gsLst>
              <a:gs pos="0">
                <a:srgbClr val="1D9A78">
                  <a:shade val="30000"/>
                  <a:satMod val="115000"/>
                </a:srgbClr>
              </a:gs>
              <a:gs pos="50000">
                <a:srgbClr val="1D9A78">
                  <a:shade val="67500"/>
                  <a:satMod val="115000"/>
                </a:srgbClr>
              </a:gs>
              <a:gs pos="100000">
                <a:srgbClr val="1D9A78">
                  <a:shade val="100000"/>
                  <a:satMod val="115000"/>
                </a:srgbClr>
              </a:gs>
            </a:gsLst>
            <a:lin ang="5400000" scaled="1"/>
            <a:tileRect/>
          </a:gradFill>
          <a:ln w="12700">
            <a:solidFill>
              <a:srgbClr val="1D9A78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lnSpc>
                <a:spcPct val="107000"/>
              </a:lnSpc>
              <a:spcAft>
                <a:spcPts val="600"/>
              </a:spcAft>
            </a:pPr>
            <a:r>
              <a:rPr lang="ru-RU" sz="1200" kern="100" dirty="0">
                <a:latin typeface="Arial" panose="020B0604020202020204" pitchFamily="34" charset="0"/>
                <a:cs typeface="Arial" panose="020B0604020202020204" pitchFamily="34" charset="0"/>
              </a:rPr>
              <a:t>-       Рассмотрение и одобрение нацпроекта «Инфраструктура для жизни»</a:t>
            </a:r>
          </a:p>
          <a:p>
            <a:pPr marL="801688" lvl="0" indent="-260350">
              <a:lnSpc>
                <a:spcPct val="107000"/>
              </a:lnSpc>
              <a:spcAft>
                <a:spcPts val="600"/>
              </a:spcAft>
              <a:buFont typeface="Wingdings" panose="05000000000000000000" pitchFamily="2" charset="2"/>
              <a:buChar char=""/>
            </a:pPr>
            <a:r>
              <a:rPr lang="ru-RU" sz="1200" kern="100" dirty="0">
                <a:effectLst/>
                <a:latin typeface="Arial" panose="020B0604020202020204" pitchFamily="34" charset="0"/>
                <a:ea typeface="Aptos"/>
                <a:cs typeface="Arial" panose="020B0604020202020204" pitchFamily="34" charset="0"/>
              </a:rPr>
              <a:t>механизмов его реализации</a:t>
            </a:r>
          </a:p>
          <a:p>
            <a:pPr marL="801688" lvl="0" indent="-260350">
              <a:lnSpc>
                <a:spcPct val="107000"/>
              </a:lnSpc>
              <a:spcAft>
                <a:spcPts val="600"/>
              </a:spcAft>
              <a:buFont typeface="Wingdings" panose="05000000000000000000" pitchFamily="2" charset="2"/>
              <a:buChar char=""/>
            </a:pPr>
            <a:r>
              <a:rPr lang="ru-RU" sz="1200" kern="100" dirty="0">
                <a:effectLst/>
                <a:latin typeface="Arial" panose="020B0604020202020204" pitchFamily="34" charset="0"/>
                <a:ea typeface="Aptos"/>
                <a:cs typeface="Arial" panose="020B0604020202020204" pitchFamily="34" charset="0"/>
              </a:rPr>
              <a:t>эффективности мер, принимаемых на федеральном и региональном уровне</a:t>
            </a:r>
          </a:p>
          <a:p>
            <a:pPr marL="342900" lvl="0" indent="-342900">
              <a:lnSpc>
                <a:spcPct val="107000"/>
              </a:lnSpc>
              <a:spcAft>
                <a:spcPts val="600"/>
              </a:spcAft>
              <a:buFont typeface="Symbol" panose="05050102010706020507" pitchFamily="18" charset="2"/>
              <a:buChar char=""/>
            </a:pPr>
            <a:r>
              <a:rPr lang="ru-RU" sz="1200" kern="100" dirty="0">
                <a:effectLst/>
                <a:latin typeface="Arial" panose="020B0604020202020204" pitchFamily="34" charset="0"/>
                <a:ea typeface="Aptos"/>
                <a:cs typeface="Arial" panose="020B0604020202020204" pitchFamily="34" charset="0"/>
              </a:rPr>
              <a:t>Участие в мониторинге реализации нацпроекта</a:t>
            </a:r>
          </a:p>
          <a:p>
            <a:pPr marL="801688" lvl="0" indent="-342900">
              <a:lnSpc>
                <a:spcPct val="107000"/>
              </a:lnSpc>
              <a:spcAft>
                <a:spcPts val="600"/>
              </a:spcAft>
              <a:buFont typeface="Wingdings" panose="05000000000000000000" pitchFamily="2" charset="2"/>
              <a:buChar char=""/>
            </a:pPr>
            <a:r>
              <a:rPr lang="ru-RU" sz="1200" kern="100" dirty="0">
                <a:effectLst/>
                <a:latin typeface="Arial" panose="020B0604020202020204" pitchFamily="34" charset="0"/>
                <a:ea typeface="Aptos"/>
                <a:cs typeface="Arial" panose="020B0604020202020204" pitchFamily="34" charset="0"/>
              </a:rPr>
              <a:t>Получение обратной связи от регионов и формирование предложений исходя из обстановки на местах для достижения плановых параметров нацпроекта</a:t>
            </a:r>
          </a:p>
          <a:p>
            <a:pPr marL="342900" lvl="0" indent="-342900">
              <a:lnSpc>
                <a:spcPct val="107000"/>
              </a:lnSpc>
              <a:spcAft>
                <a:spcPts val="600"/>
              </a:spcAft>
              <a:buFont typeface="Symbol" panose="05050102010706020507" pitchFamily="18" charset="2"/>
              <a:buChar char=""/>
            </a:pPr>
            <a:r>
              <a:rPr lang="ru-RU" sz="1200" kern="100" dirty="0">
                <a:effectLst/>
                <a:latin typeface="Arial" panose="020B0604020202020204" pitchFamily="34" charset="0"/>
                <a:ea typeface="Aptos"/>
                <a:cs typeface="Arial" panose="020B0604020202020204" pitchFamily="34" charset="0"/>
              </a:rPr>
              <a:t>Формирование докладов  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A3B0E079-7B81-4B61-9354-6807AA17FF8F}"/>
              </a:ext>
            </a:extLst>
          </p:cNvPr>
          <p:cNvSpPr txBox="1"/>
          <p:nvPr/>
        </p:nvSpPr>
        <p:spPr>
          <a:xfrm>
            <a:off x="683843" y="3816279"/>
            <a:ext cx="309482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r>
              <a:rPr lang="ru-RU" sz="1200" b="1" dirty="0">
                <a:solidFill>
                  <a:srgbClr val="1B2A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задачи Комиссии входит:</a:t>
            </a:r>
          </a:p>
        </p:txBody>
      </p:sp>
    </p:spTree>
    <p:extLst>
      <p:ext uri="{BB962C8B-B14F-4D97-AF65-F5344CB8AC3E}">
        <p14:creationId xmlns:p14="http://schemas.microsoft.com/office/powerpoint/2010/main" val="6559852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86CFA4A-D1C1-448D-BAEF-1CA3A2FBDF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26616" y="6358589"/>
            <a:ext cx="2743200" cy="365125"/>
          </a:xfrm>
        </p:spPr>
        <p:txBody>
          <a:bodyPr/>
          <a:lstStyle/>
          <a:p>
            <a:fld id="{6BC03A72-FF8F-4EA6-9DE2-DEA28CA0950A}" type="slidenum">
              <a:rPr lang="ru-RU" smtClean="0">
                <a:latin typeface="Arial" panose="020B0604020202020204" pitchFamily="34" charset="0"/>
                <a:cs typeface="Arial" panose="020B0604020202020204" pitchFamily="34" charset="0"/>
              </a:rPr>
              <a:t>23</a:t>
            </a:fld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A7178E8A-3E78-4CCF-A1D8-FBF069C8CF87}"/>
              </a:ext>
            </a:extLst>
          </p:cNvPr>
          <p:cNvSpPr/>
          <p:nvPr/>
        </p:nvSpPr>
        <p:spPr>
          <a:xfrm>
            <a:off x="646803" y="2361848"/>
            <a:ext cx="1002012" cy="896036"/>
          </a:xfrm>
          <a:prstGeom prst="rect">
            <a:avLst/>
          </a:prstGeom>
          <a:solidFill>
            <a:srgbClr val="F2F2F2"/>
          </a:solidFill>
          <a:ln>
            <a:solidFill>
              <a:srgbClr val="F2F2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 descr="Picture background">
            <a:extLst>
              <a:ext uri="{FF2B5EF4-FFF2-40B4-BE49-F238E27FC236}">
                <a16:creationId xmlns:a16="http://schemas.microsoft.com/office/drawing/2014/main" id="{EB76FB27-A649-48D2-A422-604BC75C80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959" y="2115477"/>
            <a:ext cx="996528" cy="1048015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E1755361-D3F9-416C-9C66-AC877B45E0E6}"/>
              </a:ext>
            </a:extLst>
          </p:cNvPr>
          <p:cNvSpPr/>
          <p:nvPr/>
        </p:nvSpPr>
        <p:spPr>
          <a:xfrm>
            <a:off x="-1" y="333375"/>
            <a:ext cx="12192000" cy="360000"/>
          </a:xfrm>
          <a:prstGeom prst="rect">
            <a:avLst/>
          </a:prstGeom>
          <a:solidFill>
            <a:srgbClr val="1A294A"/>
          </a:solidFill>
          <a:ln>
            <a:noFill/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rIns="360000" rtlCol="0" anchor="ctr"/>
          <a:lstStyle/>
          <a:p>
            <a:pPr algn="ctr"/>
            <a:r>
              <a:rPr lang="ru-RU" sz="1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Комиссии Госсовета Российской Федерации (1/2)</a:t>
            </a:r>
            <a:endParaRPr lang="ru-RU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Прямоугольник: скругленные углы 20">
            <a:extLst>
              <a:ext uri="{FF2B5EF4-FFF2-40B4-BE49-F238E27FC236}">
                <a16:creationId xmlns:a16="http://schemas.microsoft.com/office/drawing/2014/main" id="{5770833F-A9F8-44D6-A2D7-4C606C12BF9C}"/>
              </a:ext>
            </a:extLst>
          </p:cNvPr>
          <p:cNvSpPr/>
          <p:nvPr/>
        </p:nvSpPr>
        <p:spPr>
          <a:xfrm>
            <a:off x="696010" y="1018585"/>
            <a:ext cx="4293299" cy="1048015"/>
          </a:xfrm>
          <a:prstGeom prst="roundRect">
            <a:avLst>
              <a:gd name="adj" fmla="val 20755"/>
            </a:avLst>
          </a:prstGeom>
          <a:gradFill flip="none" rotWithShape="1">
            <a:gsLst>
              <a:gs pos="0">
                <a:srgbClr val="1D9A78">
                  <a:shade val="30000"/>
                  <a:satMod val="115000"/>
                </a:srgbClr>
              </a:gs>
              <a:gs pos="50000">
                <a:srgbClr val="1D9A78">
                  <a:shade val="67500"/>
                  <a:satMod val="115000"/>
                </a:srgbClr>
              </a:gs>
              <a:gs pos="100000">
                <a:srgbClr val="1D9A78">
                  <a:shade val="100000"/>
                  <a:satMod val="115000"/>
                </a:srgbClr>
              </a:gs>
            </a:gsLst>
            <a:lin ang="5400000" scaled="1"/>
            <a:tileRect/>
          </a:gradFill>
          <a:ln w="12700">
            <a:solidFill>
              <a:srgbClr val="1D9A78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600" b="1" kern="100" dirty="0">
                <a:effectLst/>
                <a:latin typeface="Arial" panose="020B0604020202020204" pitchFamily="34" charset="0"/>
                <a:ea typeface="Aptos"/>
                <a:cs typeface="Arial" panose="020B0604020202020204" pitchFamily="34" charset="0"/>
              </a:rPr>
              <a:t>КОМИССИЯ ГОССОВЕТА ПО </a:t>
            </a:r>
            <a:r>
              <a:rPr lang="ru-RU" sz="1600" b="1" kern="100" dirty="0">
                <a:latin typeface="Arial" panose="020B0604020202020204" pitchFamily="34" charset="0"/>
                <a:cs typeface="Arial" panose="020B0604020202020204" pitchFamily="34" charset="0"/>
              </a:rPr>
              <a:t>НАПРАВЛЕНИЮ </a:t>
            </a:r>
            <a:br>
              <a:rPr lang="ru-RU" sz="1600" b="1" kern="1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b="1" kern="100" dirty="0">
                <a:latin typeface="Arial" panose="020B0604020202020204" pitchFamily="34" charset="0"/>
                <a:cs typeface="Arial" panose="020B0604020202020204" pitchFamily="34" charset="0"/>
              </a:rPr>
              <a:t>«ЭФФЕКТИВНАЯ ТРАНСПОРТНАЯ СИСТЕМА»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065D08E-B3D2-4BA1-96E0-A782D0694877}"/>
              </a:ext>
            </a:extLst>
          </p:cNvPr>
          <p:cNvSpPr txBox="1"/>
          <p:nvPr/>
        </p:nvSpPr>
        <p:spPr>
          <a:xfrm>
            <a:off x="1888575" y="2565179"/>
            <a:ext cx="30948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ru-RU" sz="1200" dirty="0">
                <a:solidFill>
                  <a:srgbClr val="1B2A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Председатель -  глава Республики Бурятия </a:t>
            </a:r>
            <a:r>
              <a:rPr lang="ru-RU" sz="1200" b="1" i="0" dirty="0">
                <a:solidFill>
                  <a:srgbClr val="1B2A4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АЛЕКСЕЙ ЦЫДЕНОВ</a:t>
            </a:r>
            <a:endParaRPr lang="ru-RU" sz="1200" b="1" dirty="0">
              <a:solidFill>
                <a:srgbClr val="1B2A4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BAD5B6B-0C72-45CF-BC88-ED36E5DB71C1}"/>
              </a:ext>
            </a:extLst>
          </p:cNvPr>
          <p:cNvSpPr txBox="1"/>
          <p:nvPr/>
        </p:nvSpPr>
        <p:spPr>
          <a:xfrm>
            <a:off x="647755" y="3291188"/>
            <a:ext cx="2001240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ru-RU" sz="1100" dirty="0">
                <a:solidFill>
                  <a:srgbClr val="1B2A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Создана 22 июля 2024 года указом Президента РФ</a:t>
            </a:r>
            <a:endParaRPr lang="ru-RU" sz="1100" b="1" dirty="0">
              <a:solidFill>
                <a:srgbClr val="1B2A4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F80ED96-2510-436A-B7ED-FD08D8A3AB32}"/>
              </a:ext>
            </a:extLst>
          </p:cNvPr>
          <p:cNvSpPr txBox="1"/>
          <p:nvPr/>
        </p:nvSpPr>
        <p:spPr>
          <a:xfrm>
            <a:off x="2998791" y="3163492"/>
            <a:ext cx="189019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ru-RU" sz="1100" dirty="0">
                <a:solidFill>
                  <a:srgbClr val="1B2A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Входят регионы РФ (губернаторы)  и экспертное сообщество</a:t>
            </a:r>
          </a:p>
        </p:txBody>
      </p:sp>
      <p:sp>
        <p:nvSpPr>
          <p:cNvPr id="34" name="Стрелка: вправо 33">
            <a:extLst>
              <a:ext uri="{FF2B5EF4-FFF2-40B4-BE49-F238E27FC236}">
                <a16:creationId xmlns:a16="http://schemas.microsoft.com/office/drawing/2014/main" id="{50A7013C-678B-46FA-A415-0F61D95D7080}"/>
              </a:ext>
            </a:extLst>
          </p:cNvPr>
          <p:cNvSpPr/>
          <p:nvPr/>
        </p:nvSpPr>
        <p:spPr>
          <a:xfrm>
            <a:off x="5332227" y="3387222"/>
            <a:ext cx="445799" cy="646331"/>
          </a:xfrm>
          <a:prstGeom prst="rightArrow">
            <a:avLst>
              <a:gd name="adj1" fmla="val 32055"/>
              <a:gd name="adj2" fmla="val 70286"/>
            </a:avLst>
          </a:prstGeom>
          <a:solidFill>
            <a:srgbClr val="1B2A4B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Левая круглая скобка 34">
            <a:extLst>
              <a:ext uri="{FF2B5EF4-FFF2-40B4-BE49-F238E27FC236}">
                <a16:creationId xmlns:a16="http://schemas.microsoft.com/office/drawing/2014/main" id="{267032F9-1C74-4910-8E38-C29292709C1B}"/>
              </a:ext>
            </a:extLst>
          </p:cNvPr>
          <p:cNvSpPr/>
          <p:nvPr/>
        </p:nvSpPr>
        <p:spPr>
          <a:xfrm>
            <a:off x="5922154" y="965922"/>
            <a:ext cx="175063" cy="5602523"/>
          </a:xfrm>
          <a:prstGeom prst="leftBracket">
            <a:avLst>
              <a:gd name="adj" fmla="val 125010"/>
            </a:avLst>
          </a:prstGeom>
          <a:ln w="28575">
            <a:solidFill>
              <a:srgbClr val="1B2A4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Прямоугольник: скругленные углы 35">
            <a:extLst>
              <a:ext uri="{FF2B5EF4-FFF2-40B4-BE49-F238E27FC236}">
                <a16:creationId xmlns:a16="http://schemas.microsoft.com/office/drawing/2014/main" id="{4910B34F-EC3A-4A23-862F-D47354149A53}"/>
              </a:ext>
            </a:extLst>
          </p:cNvPr>
          <p:cNvSpPr/>
          <p:nvPr/>
        </p:nvSpPr>
        <p:spPr>
          <a:xfrm>
            <a:off x="6340117" y="974962"/>
            <a:ext cx="2402042" cy="1581218"/>
          </a:xfrm>
          <a:prstGeom prst="roundRect">
            <a:avLst>
              <a:gd name="adj" fmla="val 12494"/>
            </a:avLst>
          </a:prstGeom>
          <a:solidFill>
            <a:srgbClr val="1B2A4B"/>
          </a:solidFill>
          <a:ln w="12700">
            <a:solidFill>
              <a:srgbClr val="1B2A4B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ru-RU" sz="1600" kern="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ptos"/>
                <a:cs typeface="Arial" panose="020B0604020202020204" pitchFamily="34" charset="0"/>
              </a:rPr>
              <a:t>Совет при Президенте РФ </a:t>
            </a:r>
            <a:br>
              <a:rPr lang="ru-RU" sz="1600" kern="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ptos"/>
                <a:cs typeface="Arial" panose="020B0604020202020204" pitchFamily="34" charset="0"/>
              </a:rPr>
            </a:br>
            <a:r>
              <a:rPr lang="ru-RU" sz="1600" kern="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ptos"/>
                <a:cs typeface="Arial" panose="020B0604020202020204" pitchFamily="34" charset="0"/>
              </a:rPr>
              <a:t>по стратегическому развитию </a:t>
            </a:r>
            <a:br>
              <a:rPr lang="ru-RU" sz="1600" kern="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ptos"/>
                <a:cs typeface="Arial" panose="020B0604020202020204" pitchFamily="34" charset="0"/>
              </a:rPr>
            </a:br>
            <a:r>
              <a:rPr lang="ru-RU" sz="1600" kern="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ptos"/>
                <a:cs typeface="Arial" panose="020B0604020202020204" pitchFamily="34" charset="0"/>
              </a:rPr>
              <a:t>и национальным проектам</a:t>
            </a:r>
          </a:p>
        </p:txBody>
      </p:sp>
      <p:sp>
        <p:nvSpPr>
          <p:cNvPr id="37" name="Прямоугольник: скругленные углы 36">
            <a:extLst>
              <a:ext uri="{FF2B5EF4-FFF2-40B4-BE49-F238E27FC236}">
                <a16:creationId xmlns:a16="http://schemas.microsoft.com/office/drawing/2014/main" id="{9D0DA8FE-C980-40A2-98C6-87DAA811E576}"/>
              </a:ext>
            </a:extLst>
          </p:cNvPr>
          <p:cNvSpPr/>
          <p:nvPr/>
        </p:nvSpPr>
        <p:spPr>
          <a:xfrm>
            <a:off x="9226616" y="965922"/>
            <a:ext cx="2402042" cy="1581218"/>
          </a:xfrm>
          <a:prstGeom prst="roundRect">
            <a:avLst>
              <a:gd name="adj" fmla="val 12494"/>
            </a:avLst>
          </a:prstGeom>
          <a:solidFill>
            <a:srgbClr val="1B2A4B"/>
          </a:solidFill>
          <a:ln w="12700">
            <a:solidFill>
              <a:srgbClr val="1B2A4B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ru-RU" sz="1600" kern="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ptos"/>
                <a:cs typeface="Arial" panose="020B0604020202020204" pitchFamily="34" charset="0"/>
              </a:rPr>
              <a:t>Президиум совета (</a:t>
            </a:r>
            <a:r>
              <a:rPr lang="ru-RU" sz="1600" i="1" kern="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ptos"/>
                <a:cs typeface="Arial" panose="020B0604020202020204" pitchFamily="34" charset="0"/>
              </a:rPr>
              <a:t>Премьер-министр М.В. </a:t>
            </a:r>
            <a:r>
              <a:rPr lang="ru-RU" sz="1600" i="1" kern="1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Aptos"/>
                <a:cs typeface="Arial" panose="020B0604020202020204" pitchFamily="34" charset="0"/>
              </a:rPr>
              <a:t>Мишустин</a:t>
            </a:r>
            <a:r>
              <a:rPr lang="ru-RU" sz="1600" kern="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ptos"/>
                <a:cs typeface="Arial" panose="020B0604020202020204" pitchFamily="34" charset="0"/>
              </a:rPr>
              <a:t>) утверждает паспорт Национального проекта</a:t>
            </a:r>
          </a:p>
        </p:txBody>
      </p:sp>
      <p:sp>
        <p:nvSpPr>
          <p:cNvPr id="38" name="Прямоугольник 37">
            <a:extLst>
              <a:ext uri="{FF2B5EF4-FFF2-40B4-BE49-F238E27FC236}">
                <a16:creationId xmlns:a16="http://schemas.microsoft.com/office/drawing/2014/main" id="{BB8408C1-D33E-4297-B3D4-8659AE2F2FF8}"/>
              </a:ext>
            </a:extLst>
          </p:cNvPr>
          <p:cNvSpPr/>
          <p:nvPr/>
        </p:nvSpPr>
        <p:spPr>
          <a:xfrm>
            <a:off x="6241345" y="4247539"/>
            <a:ext cx="901069" cy="890518"/>
          </a:xfrm>
          <a:prstGeom prst="rect">
            <a:avLst/>
          </a:prstGeom>
          <a:solidFill>
            <a:srgbClr val="F2F2F2"/>
          </a:solidFill>
          <a:ln>
            <a:solidFill>
              <a:srgbClr val="F2F2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Прямоугольник 38">
            <a:extLst>
              <a:ext uri="{FF2B5EF4-FFF2-40B4-BE49-F238E27FC236}">
                <a16:creationId xmlns:a16="http://schemas.microsoft.com/office/drawing/2014/main" id="{2C964213-F64F-47C9-82B9-F31674BB0A5C}"/>
              </a:ext>
            </a:extLst>
          </p:cNvPr>
          <p:cNvSpPr/>
          <p:nvPr/>
        </p:nvSpPr>
        <p:spPr>
          <a:xfrm>
            <a:off x="6254046" y="2880986"/>
            <a:ext cx="1002012" cy="968278"/>
          </a:xfrm>
          <a:prstGeom prst="rect">
            <a:avLst/>
          </a:prstGeom>
          <a:solidFill>
            <a:srgbClr val="F2F2F2"/>
          </a:solidFill>
          <a:ln>
            <a:solidFill>
              <a:srgbClr val="F2F2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Прямоугольник: скругленные углы 41">
            <a:extLst>
              <a:ext uri="{FF2B5EF4-FFF2-40B4-BE49-F238E27FC236}">
                <a16:creationId xmlns:a16="http://schemas.microsoft.com/office/drawing/2014/main" id="{1FBB49CC-36A8-45C9-9CE7-3DE2D0A23273}"/>
              </a:ext>
            </a:extLst>
          </p:cNvPr>
          <p:cNvSpPr/>
          <p:nvPr/>
        </p:nvSpPr>
        <p:spPr>
          <a:xfrm>
            <a:off x="7429194" y="2780944"/>
            <a:ext cx="4202895" cy="1002010"/>
          </a:xfrm>
          <a:prstGeom prst="roundRect">
            <a:avLst>
              <a:gd name="adj" fmla="val 12494"/>
            </a:avLst>
          </a:prstGeom>
          <a:solidFill>
            <a:srgbClr val="1B2A4B"/>
          </a:solidFill>
          <a:ln w="12700">
            <a:solidFill>
              <a:srgbClr val="1B2A4B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600" b="1" kern="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ptos"/>
                <a:cs typeface="Arial" panose="020B0604020202020204" pitchFamily="34" charset="0"/>
              </a:rPr>
              <a:t>Курирующий вице-премьер: </a:t>
            </a:r>
            <a:br>
              <a:rPr lang="ru-RU" sz="1600" b="1" kern="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ptos"/>
                <a:cs typeface="Arial" panose="020B0604020202020204" pitchFamily="34" charset="0"/>
              </a:rPr>
            </a:br>
            <a:r>
              <a:rPr lang="ru-RU" sz="1600" b="1" kern="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В. Г. САВЕЛЬЕВ</a:t>
            </a:r>
            <a:endParaRPr lang="ru-RU" sz="1600" b="1" kern="100" dirty="0">
              <a:solidFill>
                <a:schemeClr val="bg1"/>
              </a:solidFill>
              <a:effectLst/>
              <a:latin typeface="Arial" panose="020B0604020202020204" pitchFamily="34" charset="0"/>
              <a:ea typeface="Aptos"/>
              <a:cs typeface="Arial" panose="020B0604020202020204" pitchFamily="34" charset="0"/>
            </a:endParaRPr>
          </a:p>
        </p:txBody>
      </p:sp>
      <p:sp>
        <p:nvSpPr>
          <p:cNvPr id="43" name="Прямоугольник: скругленные углы 42">
            <a:extLst>
              <a:ext uri="{FF2B5EF4-FFF2-40B4-BE49-F238E27FC236}">
                <a16:creationId xmlns:a16="http://schemas.microsoft.com/office/drawing/2014/main" id="{9A102699-4F22-47C0-946E-51DE9AFC7291}"/>
              </a:ext>
            </a:extLst>
          </p:cNvPr>
          <p:cNvSpPr/>
          <p:nvPr/>
        </p:nvSpPr>
        <p:spPr>
          <a:xfrm>
            <a:off x="7429194" y="4143282"/>
            <a:ext cx="4184806" cy="1002010"/>
          </a:xfrm>
          <a:prstGeom prst="roundRect">
            <a:avLst>
              <a:gd name="adj" fmla="val 12494"/>
            </a:avLst>
          </a:prstGeom>
          <a:solidFill>
            <a:srgbClr val="1B2A4B"/>
          </a:solidFill>
          <a:ln w="12700">
            <a:solidFill>
              <a:srgbClr val="1B2A4B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600" b="1" kern="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ptos"/>
                <a:cs typeface="Arial" panose="020B0604020202020204" pitchFamily="34" charset="0"/>
              </a:rPr>
              <a:t>Руководитель нацпроекта: </a:t>
            </a:r>
            <a:br>
              <a:rPr lang="ru-RU" sz="1600" b="1" kern="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ptos"/>
                <a:cs typeface="Arial" panose="020B0604020202020204" pitchFamily="34" charset="0"/>
              </a:rPr>
            </a:br>
            <a:r>
              <a:rPr lang="ru-RU" sz="1600" b="1" kern="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Р. В. СТАРОВОЙТ</a:t>
            </a:r>
            <a:endParaRPr lang="ru-RU" sz="1600" b="1" kern="100" dirty="0">
              <a:solidFill>
                <a:schemeClr val="bg1"/>
              </a:solidFill>
              <a:effectLst/>
              <a:latin typeface="Arial" panose="020B0604020202020204" pitchFamily="34" charset="0"/>
              <a:ea typeface="Aptos"/>
              <a:cs typeface="Arial" panose="020B0604020202020204" pitchFamily="34" charset="0"/>
            </a:endParaRPr>
          </a:p>
        </p:txBody>
      </p:sp>
      <p:pic>
        <p:nvPicPr>
          <p:cNvPr id="44" name="Picture 2" descr="Виталий Геннадьевич Савельев">
            <a:extLst>
              <a:ext uri="{FF2B5EF4-FFF2-40B4-BE49-F238E27FC236}">
                <a16:creationId xmlns:a16="http://schemas.microsoft.com/office/drawing/2014/main" id="{F90CA92E-9ACD-4FB9-A65E-313AF94B17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1440" y="2780943"/>
            <a:ext cx="1002011" cy="1002011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45" name="Picture 4" descr="Роман Владимирович Старовойт">
            <a:extLst>
              <a:ext uri="{FF2B5EF4-FFF2-40B4-BE49-F238E27FC236}">
                <a16:creationId xmlns:a16="http://schemas.microsoft.com/office/drawing/2014/main" id="{81C43FAA-4BB2-4A27-B5CD-9BB73C00C2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318190" y="4019761"/>
            <a:ext cx="1002010" cy="100201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46" name="Прямоугольник: скругленные углы 45">
            <a:extLst>
              <a:ext uri="{FF2B5EF4-FFF2-40B4-BE49-F238E27FC236}">
                <a16:creationId xmlns:a16="http://schemas.microsoft.com/office/drawing/2014/main" id="{C77A7683-A464-4F55-B9FC-2D5214DD8118}"/>
              </a:ext>
            </a:extLst>
          </p:cNvPr>
          <p:cNvSpPr/>
          <p:nvPr/>
        </p:nvSpPr>
        <p:spPr>
          <a:xfrm>
            <a:off x="7443851" y="5436915"/>
            <a:ext cx="4184806" cy="1002010"/>
          </a:xfrm>
          <a:prstGeom prst="roundRect">
            <a:avLst>
              <a:gd name="adj" fmla="val 12494"/>
            </a:avLst>
          </a:prstGeom>
          <a:solidFill>
            <a:srgbClr val="1B2A4B"/>
          </a:solidFill>
          <a:ln w="12700">
            <a:solidFill>
              <a:srgbClr val="1B2A4B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600" b="1" kern="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ptos"/>
                <a:cs typeface="Arial" panose="020B0604020202020204" pitchFamily="34" charset="0"/>
              </a:rPr>
              <a:t>Ответственный ФОИВ:</a:t>
            </a:r>
          </a:p>
          <a:p>
            <a:pPr marL="285750" indent="-285750" algn="ctr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§"/>
            </a:pPr>
            <a:r>
              <a:rPr lang="ru-RU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МИНТРАНС</a:t>
            </a:r>
          </a:p>
        </p:txBody>
      </p:sp>
      <p:pic>
        <p:nvPicPr>
          <p:cNvPr id="47" name="Picture 2" descr="Picture background">
            <a:extLst>
              <a:ext uri="{FF2B5EF4-FFF2-40B4-BE49-F238E27FC236}">
                <a16:creationId xmlns:a16="http://schemas.microsoft.com/office/drawing/2014/main" id="{89F25E05-FF9A-4E9F-95C0-DC109C0741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6045" y="5436915"/>
            <a:ext cx="825936" cy="825936"/>
          </a:xfrm>
          <a:prstGeom prst="rect">
            <a:avLst/>
          </a:prstGeom>
          <a:noFill/>
        </p:spPr>
      </p:pic>
      <p:sp>
        <p:nvSpPr>
          <p:cNvPr id="49" name="Прямоугольник: скругленные углы 48">
            <a:extLst>
              <a:ext uri="{FF2B5EF4-FFF2-40B4-BE49-F238E27FC236}">
                <a16:creationId xmlns:a16="http://schemas.microsoft.com/office/drawing/2014/main" id="{F1B6C288-1E4A-4321-90BB-BDA2E7483BCA}"/>
              </a:ext>
            </a:extLst>
          </p:cNvPr>
          <p:cNvSpPr/>
          <p:nvPr/>
        </p:nvSpPr>
        <p:spPr>
          <a:xfrm>
            <a:off x="696010" y="4247540"/>
            <a:ext cx="4293299" cy="2362710"/>
          </a:xfrm>
          <a:prstGeom prst="roundRect">
            <a:avLst>
              <a:gd name="adj" fmla="val 17088"/>
            </a:avLst>
          </a:prstGeom>
          <a:gradFill flip="none" rotWithShape="1">
            <a:gsLst>
              <a:gs pos="0">
                <a:srgbClr val="1D9A78">
                  <a:shade val="30000"/>
                  <a:satMod val="115000"/>
                </a:srgbClr>
              </a:gs>
              <a:gs pos="50000">
                <a:srgbClr val="1D9A78">
                  <a:shade val="67500"/>
                  <a:satMod val="115000"/>
                </a:srgbClr>
              </a:gs>
              <a:gs pos="100000">
                <a:srgbClr val="1D9A78">
                  <a:shade val="100000"/>
                  <a:satMod val="115000"/>
                </a:srgbClr>
              </a:gs>
            </a:gsLst>
            <a:lin ang="5400000" scaled="1"/>
            <a:tileRect/>
          </a:gradFill>
          <a:ln w="12700">
            <a:solidFill>
              <a:srgbClr val="1D9A78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lvl="0" indent="-342900">
              <a:lnSpc>
                <a:spcPct val="100000"/>
              </a:lnSpc>
              <a:spcAft>
                <a:spcPts val="600"/>
              </a:spcAft>
              <a:buFont typeface="Symbol" panose="05050102010706020507" pitchFamily="18" charset="2"/>
              <a:buChar char=""/>
            </a:pPr>
            <a:r>
              <a:rPr lang="ru-RU" sz="1200" b="0" kern="1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Рассмотрение нацпроекта «Эффективная транспортная система», в т.ч.</a:t>
            </a:r>
          </a:p>
          <a:p>
            <a:pPr marL="801688" lvl="0" indent="-260350">
              <a:lnSpc>
                <a:spcPct val="100000"/>
              </a:lnSpc>
              <a:spcAft>
                <a:spcPts val="600"/>
              </a:spcAft>
              <a:buFont typeface="Wingdings" panose="05000000000000000000" pitchFamily="2" charset="2"/>
              <a:buChar char=""/>
            </a:pPr>
            <a:r>
              <a:rPr lang="ru-RU" sz="1200" b="0" kern="1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механизмов его реализации</a:t>
            </a:r>
          </a:p>
          <a:p>
            <a:pPr marL="801688" lvl="0" indent="-260350">
              <a:lnSpc>
                <a:spcPct val="100000"/>
              </a:lnSpc>
              <a:spcAft>
                <a:spcPts val="600"/>
              </a:spcAft>
              <a:buFont typeface="Wingdings" panose="05000000000000000000" pitchFamily="2" charset="2"/>
              <a:buChar char=""/>
            </a:pPr>
            <a:r>
              <a:rPr lang="ru-RU" sz="1200" b="0" kern="1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эффективности мер (на федеральном </a:t>
            </a:r>
            <a:br>
              <a:rPr lang="ru-RU" sz="1200" b="0" kern="1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200" b="0" kern="1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и региональном уровне)</a:t>
            </a:r>
          </a:p>
          <a:p>
            <a:pPr marL="801688" lvl="0" indent="-260350">
              <a:lnSpc>
                <a:spcPct val="100000"/>
              </a:lnSpc>
              <a:spcAft>
                <a:spcPts val="600"/>
              </a:spcAft>
              <a:buFont typeface="Wingdings" panose="05000000000000000000" pitchFamily="2" charset="2"/>
              <a:buChar char=""/>
            </a:pPr>
            <a:r>
              <a:rPr lang="ru-RU" sz="1200" b="0" kern="1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взаимоувязка</a:t>
            </a:r>
            <a:r>
              <a:rPr lang="ru-RU" sz="1200" b="0" kern="1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планов </a:t>
            </a:r>
            <a:br>
              <a:rPr lang="ru-RU" sz="1200" b="0" kern="1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200" b="0" kern="1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и сбалансированности проектов различных видов транспорта </a:t>
            </a:r>
          </a:p>
          <a:p>
            <a:pPr marL="342900" lvl="0" indent="-342900">
              <a:lnSpc>
                <a:spcPct val="100000"/>
              </a:lnSpc>
              <a:spcAft>
                <a:spcPts val="600"/>
              </a:spcAft>
              <a:buFont typeface="Symbol" panose="05050102010706020507" pitchFamily="18" charset="2"/>
              <a:buChar char=""/>
            </a:pPr>
            <a:r>
              <a:rPr lang="ru-RU" sz="1200" b="0" kern="1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участие в мониторинге реализации нацпроекта</a:t>
            </a:r>
          </a:p>
          <a:p>
            <a:pPr marL="342900" lvl="0" indent="-342900">
              <a:lnSpc>
                <a:spcPct val="100000"/>
              </a:lnSpc>
              <a:spcAft>
                <a:spcPts val="600"/>
              </a:spcAft>
              <a:buFont typeface="Symbol" panose="05050102010706020507" pitchFamily="18" charset="2"/>
              <a:buChar char=""/>
            </a:pPr>
            <a:r>
              <a:rPr lang="ru-RU" sz="1200" b="0" kern="1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Формирование докладов 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A9690C55-DE5C-4F6F-B4F3-24F9B817CCD3}"/>
              </a:ext>
            </a:extLst>
          </p:cNvPr>
          <p:cNvSpPr txBox="1"/>
          <p:nvPr/>
        </p:nvSpPr>
        <p:spPr>
          <a:xfrm>
            <a:off x="690661" y="3937519"/>
            <a:ext cx="309482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r>
              <a:rPr lang="ru-RU" sz="1200" b="1" dirty="0">
                <a:solidFill>
                  <a:srgbClr val="1B2A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задачи Комиссии входит:</a:t>
            </a:r>
          </a:p>
        </p:txBody>
      </p:sp>
    </p:spTree>
    <p:extLst>
      <p:ext uri="{BB962C8B-B14F-4D97-AF65-F5344CB8AC3E}">
        <p14:creationId xmlns:p14="http://schemas.microsoft.com/office/powerpoint/2010/main" val="100843765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462F211-5014-47D2-BE31-EB29AB94BB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05122" y="6342062"/>
            <a:ext cx="2743200" cy="365125"/>
          </a:xfrm>
        </p:spPr>
        <p:txBody>
          <a:bodyPr/>
          <a:lstStyle/>
          <a:p>
            <a:fld id="{6BC03A72-FF8F-4EA6-9DE2-DEA28CA0950A}" type="slidenum">
              <a:rPr lang="ru-RU" smtClean="0">
                <a:latin typeface="Arial" panose="020B0604020202020204" pitchFamily="34" charset="0"/>
                <a:cs typeface="Arial" panose="020B0604020202020204" pitchFamily="34" charset="0"/>
              </a:rPr>
              <a:t>24</a:t>
            </a:fld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874FBBD6-DB33-4E93-95A4-CA9E6C89AC30}"/>
              </a:ext>
            </a:extLst>
          </p:cNvPr>
          <p:cNvSpPr/>
          <p:nvPr/>
        </p:nvSpPr>
        <p:spPr>
          <a:xfrm>
            <a:off x="-1" y="333375"/>
            <a:ext cx="12192000" cy="360000"/>
          </a:xfrm>
          <a:prstGeom prst="rect">
            <a:avLst/>
          </a:prstGeom>
          <a:solidFill>
            <a:srgbClr val="1A294A"/>
          </a:solidFill>
          <a:ln>
            <a:noFill/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rIns="360000" rtlCol="0" anchor="ctr"/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Прогнозирование грузоперевозок</a:t>
            </a:r>
          </a:p>
        </p:txBody>
      </p:sp>
      <p:graphicFrame>
        <p:nvGraphicFramePr>
          <p:cNvPr id="18" name="Диаграмма 17">
            <a:extLst>
              <a:ext uri="{FF2B5EF4-FFF2-40B4-BE49-F238E27FC236}">
                <a16:creationId xmlns:a16="http://schemas.microsoft.com/office/drawing/2014/main" id="{8B3ABD02-EF16-4F7E-ACC9-D5020416944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75655252"/>
              </p:ext>
            </p:extLst>
          </p:nvPr>
        </p:nvGraphicFramePr>
        <p:xfrm>
          <a:off x="700432" y="1715826"/>
          <a:ext cx="3489014" cy="29681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AA184CC2-4131-4F6A-A540-C3AD65E7F138}"/>
              </a:ext>
            </a:extLst>
          </p:cNvPr>
          <p:cNvSpPr txBox="1"/>
          <p:nvPr/>
        </p:nvSpPr>
        <p:spPr>
          <a:xfrm>
            <a:off x="1001828" y="4683967"/>
            <a:ext cx="2001488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800" i="1" dirty="0">
                <a:latin typeface="Arial" panose="020B0604020202020204" pitchFamily="34" charset="0"/>
                <a:cs typeface="Arial" panose="020B0604020202020204" pitchFamily="34" charset="0"/>
              </a:rPr>
              <a:t>*+ морской транспорт</a:t>
            </a:r>
          </a:p>
        </p:txBody>
      </p:sp>
      <p:graphicFrame>
        <p:nvGraphicFramePr>
          <p:cNvPr id="10" name="Диаграмма 9">
            <a:extLst>
              <a:ext uri="{FF2B5EF4-FFF2-40B4-BE49-F238E27FC236}">
                <a16:creationId xmlns:a16="http://schemas.microsoft.com/office/drawing/2014/main" id="{D6F9BA49-F9CF-425A-8072-36B5CF6D02F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08775328"/>
              </p:ext>
            </p:extLst>
          </p:nvPr>
        </p:nvGraphicFramePr>
        <p:xfrm>
          <a:off x="7716416" y="1715826"/>
          <a:ext cx="3386379" cy="29681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8" name="Диаграмма 7">
            <a:extLst>
              <a:ext uri="{FF2B5EF4-FFF2-40B4-BE49-F238E27FC236}">
                <a16:creationId xmlns:a16="http://schemas.microsoft.com/office/drawing/2014/main" id="{DC084E6C-7896-45A0-B9D6-ABE92BF3082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96936625"/>
              </p:ext>
            </p:extLst>
          </p:nvPr>
        </p:nvGraphicFramePr>
        <p:xfrm>
          <a:off x="3666931" y="1715826"/>
          <a:ext cx="4450702" cy="31835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74314653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996EE33F-88DC-3EC3-21E8-50B1C6C100B8}"/>
              </a:ext>
            </a:extLst>
          </p:cNvPr>
          <p:cNvSpPr/>
          <p:nvPr/>
        </p:nvSpPr>
        <p:spPr>
          <a:xfrm>
            <a:off x="850921" y="3148976"/>
            <a:ext cx="10490158" cy="3444875"/>
          </a:xfrm>
          <a:prstGeom prst="roundRect">
            <a:avLst/>
          </a:prstGeom>
          <a:solidFill>
            <a:srgbClr val="F2F2F2"/>
          </a:solidFill>
          <a:ln w="19050">
            <a:solidFill>
              <a:srgbClr val="1B2A4B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ru-RU" sz="1400" kern="100" dirty="0">
              <a:solidFill>
                <a:srgbClr val="1B2A4B"/>
              </a:solidFill>
              <a:latin typeface="Arial" panose="020B0604020202020204" pitchFamily="34" charset="0"/>
              <a:ea typeface="Aptos"/>
              <a:cs typeface="Arial" panose="020B0604020202020204" pitchFamily="34" charset="0"/>
            </a:endParaRPr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46C7CF06-DFA6-4448-A3A1-2423427265F4}"/>
              </a:ext>
            </a:extLst>
          </p:cNvPr>
          <p:cNvSpPr/>
          <p:nvPr/>
        </p:nvSpPr>
        <p:spPr>
          <a:xfrm>
            <a:off x="1317179" y="4442271"/>
            <a:ext cx="6150666" cy="203558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1B2A4B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ru-RU" sz="1400" kern="100" dirty="0">
              <a:solidFill>
                <a:srgbClr val="1B2A4B"/>
              </a:solidFill>
              <a:latin typeface="Arial" panose="020B0604020202020204" pitchFamily="34" charset="0"/>
              <a:ea typeface="Aptos"/>
              <a:cs typeface="Arial" panose="020B0604020202020204" pitchFamily="34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3F082B09-D0A0-4B00-BFCE-CF226108746A}"/>
              </a:ext>
            </a:extLst>
          </p:cNvPr>
          <p:cNvSpPr/>
          <p:nvPr/>
        </p:nvSpPr>
        <p:spPr>
          <a:xfrm>
            <a:off x="-1" y="333375"/>
            <a:ext cx="12192000" cy="360000"/>
          </a:xfrm>
          <a:prstGeom prst="rect">
            <a:avLst/>
          </a:prstGeom>
          <a:solidFill>
            <a:srgbClr val="1A294A"/>
          </a:solidFill>
          <a:ln>
            <a:noFill/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rIns="360000" rtlCol="0" anchor="ctr"/>
          <a:lstStyle/>
          <a:p>
            <a:pPr algn="ctr"/>
            <a:r>
              <a:rPr lang="ru-RU" b="1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Транспортно-экономический баланс (ТЭБ) </a:t>
            </a:r>
            <a:endParaRPr lang="ru-RU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Выноска: стрелка вверх 4">
            <a:extLst>
              <a:ext uri="{FF2B5EF4-FFF2-40B4-BE49-F238E27FC236}">
                <a16:creationId xmlns:a16="http://schemas.microsoft.com/office/drawing/2014/main" id="{C0D3F221-C80F-4018-97A3-886B1D6F4B50}"/>
              </a:ext>
            </a:extLst>
          </p:cNvPr>
          <p:cNvSpPr/>
          <p:nvPr/>
        </p:nvSpPr>
        <p:spPr>
          <a:xfrm>
            <a:off x="3341177" y="2317438"/>
            <a:ext cx="5487600" cy="670551"/>
          </a:xfrm>
          <a:prstGeom prst="upArrowCallout">
            <a:avLst>
              <a:gd name="adj1" fmla="val 9312"/>
              <a:gd name="adj2" fmla="val 12449"/>
              <a:gd name="adj3" fmla="val 17156"/>
              <a:gd name="adj4" fmla="val 64977"/>
            </a:avLst>
          </a:prstGeom>
          <a:gradFill flip="none" rotWithShape="1">
            <a:gsLst>
              <a:gs pos="0">
                <a:srgbClr val="A41E25">
                  <a:shade val="30000"/>
                  <a:satMod val="115000"/>
                </a:srgbClr>
              </a:gs>
              <a:gs pos="50000">
                <a:srgbClr val="A41E25">
                  <a:shade val="67500"/>
                  <a:satMod val="115000"/>
                </a:srgbClr>
              </a:gs>
              <a:gs pos="100000">
                <a:srgbClr val="A41E25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A41E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ТЭБ</a:t>
            </a:r>
          </a:p>
        </p:txBody>
      </p:sp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id="{32AE8294-EC6B-46F8-A2A3-FE651BF4D350}"/>
              </a:ext>
            </a:extLst>
          </p:cNvPr>
          <p:cNvSpPr/>
          <p:nvPr/>
        </p:nvSpPr>
        <p:spPr>
          <a:xfrm>
            <a:off x="6523836" y="1041770"/>
            <a:ext cx="4817240" cy="1190458"/>
          </a:xfrm>
          <a:prstGeom prst="roundRect">
            <a:avLst>
              <a:gd name="adj" fmla="val 20755"/>
            </a:avLst>
          </a:prstGeom>
          <a:solidFill>
            <a:srgbClr val="F2F2F2"/>
          </a:solidFill>
          <a:ln w="12700">
            <a:solidFill>
              <a:srgbClr val="F2F2F2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1400" kern="100" dirty="0">
                <a:solidFill>
                  <a:srgbClr val="1B2A4B"/>
                </a:solidFill>
                <a:latin typeface="Arial" panose="020B0604020202020204" pitchFamily="34" charset="0"/>
                <a:ea typeface="Aptos"/>
                <a:cs typeface="Arial" panose="020B0604020202020204" pitchFamily="34" charset="0"/>
              </a:rPr>
              <a:t>параметры развития опорной транспортной сети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1400" kern="100" dirty="0">
                <a:solidFill>
                  <a:srgbClr val="1B2A4B"/>
                </a:solidFill>
                <a:latin typeface="Arial" panose="020B0604020202020204" pitchFamily="34" charset="0"/>
                <a:ea typeface="Aptos"/>
                <a:cs typeface="Arial" panose="020B0604020202020204" pitchFamily="34" charset="0"/>
              </a:rPr>
              <a:t>региональные транспортные программы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1400" kern="100" dirty="0">
                <a:solidFill>
                  <a:srgbClr val="1B2A4B"/>
                </a:solidFill>
                <a:latin typeface="Arial" panose="020B0604020202020204" pitchFamily="34" charset="0"/>
                <a:ea typeface="Aptos"/>
                <a:cs typeface="Arial" panose="020B0604020202020204" pitchFamily="34" charset="0"/>
              </a:rPr>
              <a:t>планы и программы развития отдельных видов транспорта </a:t>
            </a:r>
            <a:endParaRPr lang="ru-RU" sz="1400" dirty="0">
              <a:solidFill>
                <a:srgbClr val="1B2A4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Прямоугольник: скругленные углы 15">
            <a:extLst>
              <a:ext uri="{FF2B5EF4-FFF2-40B4-BE49-F238E27FC236}">
                <a16:creationId xmlns:a16="http://schemas.microsoft.com/office/drawing/2014/main" id="{57A1C70B-0F49-4E1B-A60D-7FE4B6F45665}"/>
              </a:ext>
            </a:extLst>
          </p:cNvPr>
          <p:cNvSpPr/>
          <p:nvPr/>
        </p:nvSpPr>
        <p:spPr>
          <a:xfrm>
            <a:off x="2702637" y="4593755"/>
            <a:ext cx="3379749" cy="587223"/>
          </a:xfrm>
          <a:prstGeom prst="roundRect">
            <a:avLst>
              <a:gd name="adj" fmla="val 20755"/>
            </a:avLst>
          </a:prstGeom>
          <a:gradFill flip="none" rotWithShape="1">
            <a:gsLst>
              <a:gs pos="0">
                <a:srgbClr val="1D9A78">
                  <a:shade val="30000"/>
                  <a:satMod val="115000"/>
                </a:srgbClr>
              </a:gs>
              <a:gs pos="50000">
                <a:srgbClr val="1D9A78">
                  <a:shade val="67500"/>
                  <a:satMod val="115000"/>
                </a:srgbClr>
              </a:gs>
              <a:gs pos="100000">
                <a:srgbClr val="1D9A78">
                  <a:shade val="100000"/>
                  <a:satMod val="115000"/>
                </a:srgbClr>
              </a:gs>
            </a:gsLst>
            <a:lin ang="5400000" scaled="1"/>
            <a:tileRect/>
          </a:gradFill>
          <a:ln w="12700">
            <a:solidFill>
              <a:srgbClr val="1D9A78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kern="100" dirty="0">
                <a:latin typeface="Arial" panose="020B0604020202020204" pitchFamily="34" charset="0"/>
                <a:ea typeface="Aptos"/>
                <a:cs typeface="Arial" panose="020B0604020202020204" pitchFamily="34" charset="0"/>
              </a:rPr>
              <a:t>Транспортные модели</a:t>
            </a:r>
            <a:endParaRPr lang="ru-R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Прямоугольник: скругленные углы 16">
            <a:extLst>
              <a:ext uri="{FF2B5EF4-FFF2-40B4-BE49-F238E27FC236}">
                <a16:creationId xmlns:a16="http://schemas.microsoft.com/office/drawing/2014/main" id="{2DFA4EB1-6E99-4343-B44A-73357FE05E59}"/>
              </a:ext>
            </a:extLst>
          </p:cNvPr>
          <p:cNvSpPr/>
          <p:nvPr/>
        </p:nvSpPr>
        <p:spPr>
          <a:xfrm>
            <a:off x="1495415" y="5345441"/>
            <a:ext cx="2587894" cy="892096"/>
          </a:xfrm>
          <a:prstGeom prst="roundRect">
            <a:avLst>
              <a:gd name="adj" fmla="val 20755"/>
            </a:avLst>
          </a:prstGeom>
          <a:gradFill flip="none" rotWithShape="1">
            <a:gsLst>
              <a:gs pos="0">
                <a:srgbClr val="1D9A78">
                  <a:shade val="30000"/>
                  <a:satMod val="115000"/>
                </a:srgbClr>
              </a:gs>
              <a:gs pos="50000">
                <a:srgbClr val="1D9A78">
                  <a:shade val="67500"/>
                  <a:satMod val="115000"/>
                </a:srgbClr>
              </a:gs>
              <a:gs pos="100000">
                <a:srgbClr val="1D9A78">
                  <a:shade val="100000"/>
                  <a:satMod val="115000"/>
                </a:srgbClr>
              </a:gs>
            </a:gsLst>
            <a:lin ang="5400000" scaled="1"/>
            <a:tileRect/>
          </a:gradFill>
          <a:ln w="12700">
            <a:solidFill>
              <a:srgbClr val="1D9A78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kern="100" dirty="0">
                <a:effectLst/>
                <a:latin typeface="Arial" panose="020B0604020202020204" pitchFamily="34" charset="0"/>
                <a:ea typeface="Aptos"/>
                <a:cs typeface="Arial" panose="020B0604020202020204" pitchFamily="34" charset="0"/>
              </a:rPr>
              <a:t>объёмы корреспонденций перевозок: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400" b="1" kern="100" dirty="0">
                <a:effectLst/>
                <a:latin typeface="Arial" panose="020B0604020202020204" pitchFamily="34" charset="0"/>
                <a:ea typeface="Aptos"/>
                <a:cs typeface="Arial" panose="020B0604020202020204" pitchFamily="34" charset="0"/>
              </a:rPr>
              <a:t>пассажирские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400" b="1" kern="100" dirty="0">
                <a:effectLst/>
                <a:latin typeface="Arial" panose="020B0604020202020204" pitchFamily="34" charset="0"/>
                <a:ea typeface="Aptos"/>
                <a:cs typeface="Arial" panose="020B0604020202020204" pitchFamily="34" charset="0"/>
              </a:rPr>
              <a:t>грузовые</a:t>
            </a:r>
            <a:endParaRPr lang="ru-R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Прямоугольник: скругленные углы 17">
            <a:extLst>
              <a:ext uri="{FF2B5EF4-FFF2-40B4-BE49-F238E27FC236}">
                <a16:creationId xmlns:a16="http://schemas.microsoft.com/office/drawing/2014/main" id="{D29DBA78-6FD7-40FB-AA45-324E43420350}"/>
              </a:ext>
            </a:extLst>
          </p:cNvPr>
          <p:cNvSpPr/>
          <p:nvPr/>
        </p:nvSpPr>
        <p:spPr>
          <a:xfrm>
            <a:off x="4748543" y="5345441"/>
            <a:ext cx="2587894" cy="892096"/>
          </a:xfrm>
          <a:prstGeom prst="roundRect">
            <a:avLst>
              <a:gd name="adj" fmla="val 20755"/>
            </a:avLst>
          </a:prstGeom>
          <a:gradFill flip="none" rotWithShape="1">
            <a:gsLst>
              <a:gs pos="0">
                <a:srgbClr val="1D9A78">
                  <a:shade val="30000"/>
                  <a:satMod val="115000"/>
                </a:srgbClr>
              </a:gs>
              <a:gs pos="50000">
                <a:srgbClr val="1D9A78">
                  <a:shade val="67500"/>
                  <a:satMod val="115000"/>
                </a:srgbClr>
              </a:gs>
              <a:gs pos="100000">
                <a:srgbClr val="1D9A78">
                  <a:shade val="100000"/>
                  <a:satMod val="115000"/>
                </a:srgbClr>
              </a:gs>
            </a:gsLst>
            <a:lin ang="5400000" scaled="1"/>
            <a:tileRect/>
          </a:gradFill>
          <a:ln w="12700">
            <a:solidFill>
              <a:srgbClr val="1D9A78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400" b="1" kern="100" dirty="0">
                <a:effectLst/>
                <a:latin typeface="Arial" panose="020B0604020202020204" pitchFamily="34" charset="0"/>
                <a:ea typeface="Aptos"/>
                <a:cs typeface="Arial" panose="020B0604020202020204" pitchFamily="34" charset="0"/>
              </a:rPr>
              <a:t>по видам транспорта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400" b="1" kern="100" dirty="0">
                <a:effectLst/>
                <a:latin typeface="Arial" panose="020B0604020202020204" pitchFamily="34" charset="0"/>
                <a:ea typeface="Aptos"/>
                <a:cs typeface="Arial" panose="020B0604020202020204" pitchFamily="34" charset="0"/>
              </a:rPr>
              <a:t> между регионами</a:t>
            </a:r>
            <a:endParaRPr lang="ru-R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Стрелка: шеврон 2">
            <a:extLst>
              <a:ext uri="{FF2B5EF4-FFF2-40B4-BE49-F238E27FC236}">
                <a16:creationId xmlns:a16="http://schemas.microsoft.com/office/drawing/2014/main" id="{26A8AEE6-E3B6-4043-AE94-AF004FE84BD4}"/>
              </a:ext>
            </a:extLst>
          </p:cNvPr>
          <p:cNvSpPr/>
          <p:nvPr/>
        </p:nvSpPr>
        <p:spPr>
          <a:xfrm>
            <a:off x="7745765" y="5048552"/>
            <a:ext cx="318581" cy="892096"/>
          </a:xfrm>
          <a:prstGeom prst="chevron">
            <a:avLst>
              <a:gd name="adj" fmla="val 62820"/>
            </a:avLst>
          </a:prstGeom>
          <a:gradFill flip="none" rotWithShape="1">
            <a:gsLst>
              <a:gs pos="0">
                <a:srgbClr val="1D9A78">
                  <a:shade val="30000"/>
                  <a:satMod val="115000"/>
                </a:srgbClr>
              </a:gs>
              <a:gs pos="50000">
                <a:srgbClr val="1D9A78">
                  <a:shade val="67500"/>
                  <a:satMod val="115000"/>
                </a:srgbClr>
              </a:gs>
              <a:gs pos="100000">
                <a:srgbClr val="1D9A78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solidFill>
              <a:srgbClr val="1D9A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Прямоугольник: скругленные углы 18">
            <a:extLst>
              <a:ext uri="{FF2B5EF4-FFF2-40B4-BE49-F238E27FC236}">
                <a16:creationId xmlns:a16="http://schemas.microsoft.com/office/drawing/2014/main" id="{E408F6C9-F8E2-4DB5-AB13-2D819A95A395}"/>
              </a:ext>
            </a:extLst>
          </p:cNvPr>
          <p:cNvSpPr/>
          <p:nvPr/>
        </p:nvSpPr>
        <p:spPr>
          <a:xfrm>
            <a:off x="8301732" y="5048552"/>
            <a:ext cx="2394853" cy="892096"/>
          </a:xfrm>
          <a:prstGeom prst="roundRect">
            <a:avLst>
              <a:gd name="adj" fmla="val 20755"/>
            </a:avLst>
          </a:prstGeom>
          <a:gradFill flip="none" rotWithShape="1">
            <a:gsLst>
              <a:gs pos="0">
                <a:srgbClr val="1D9A78">
                  <a:shade val="30000"/>
                  <a:satMod val="115000"/>
                </a:srgbClr>
              </a:gs>
              <a:gs pos="50000">
                <a:srgbClr val="1D9A78">
                  <a:shade val="67500"/>
                  <a:satMod val="115000"/>
                </a:srgbClr>
              </a:gs>
              <a:gs pos="100000">
                <a:srgbClr val="1D9A78">
                  <a:shade val="100000"/>
                  <a:satMod val="115000"/>
                </a:srgbClr>
              </a:gs>
            </a:gsLst>
            <a:lin ang="5400000" scaled="1"/>
            <a:tileRect/>
          </a:gradFill>
          <a:ln w="12700">
            <a:solidFill>
              <a:srgbClr val="1D9A78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kern="100" dirty="0">
                <a:effectLst/>
                <a:latin typeface="Arial" panose="020B0604020202020204" pitchFamily="34" charset="0"/>
                <a:ea typeface="Aptos"/>
                <a:cs typeface="Arial" panose="020B0604020202020204" pitchFamily="34" charset="0"/>
              </a:rPr>
              <a:t>max</a:t>
            </a:r>
            <a:r>
              <a:rPr lang="ru-RU" sz="1400" b="1" kern="100" dirty="0">
                <a:effectLst/>
                <a:latin typeface="Arial" panose="020B0604020202020204" pitchFamily="34" charset="0"/>
                <a:ea typeface="Aptos"/>
                <a:cs typeface="Arial" panose="020B0604020202020204" pitchFamily="34" charset="0"/>
              </a:rPr>
              <a:t> </a:t>
            </a:r>
            <a:r>
              <a:rPr lang="ru-RU" sz="1400" b="1" kern="100" dirty="0" err="1">
                <a:effectLst/>
                <a:latin typeface="Arial" panose="020B0604020202020204" pitchFamily="34" charset="0"/>
                <a:ea typeface="Aptos"/>
                <a:cs typeface="Arial" panose="020B0604020202020204" pitchFamily="34" charset="0"/>
              </a:rPr>
              <a:t>соц</a:t>
            </a:r>
            <a:r>
              <a:rPr lang="en-US" sz="1400" b="1" kern="100" dirty="0">
                <a:effectLst/>
                <a:latin typeface="Arial" panose="020B0604020202020204" pitchFamily="34" charset="0"/>
                <a:ea typeface="Aptos"/>
                <a:cs typeface="Arial" panose="020B0604020202020204" pitchFamily="34" charset="0"/>
              </a:rPr>
              <a:t>-</a:t>
            </a:r>
            <a:r>
              <a:rPr lang="ru-RU" sz="1400" b="1" kern="100" dirty="0">
                <a:latin typeface="Arial" panose="020B0604020202020204" pitchFamily="34" charset="0"/>
                <a:ea typeface="Aptos"/>
                <a:cs typeface="Arial" panose="020B0604020202020204" pitchFamily="34" charset="0"/>
              </a:rPr>
              <a:t>эк.</a:t>
            </a:r>
            <a:r>
              <a:rPr lang="ru-RU" sz="1400" b="1" kern="100" dirty="0">
                <a:effectLst/>
                <a:latin typeface="Arial" panose="020B0604020202020204" pitchFamily="34" charset="0"/>
                <a:ea typeface="Aptos"/>
                <a:cs typeface="Arial" panose="020B0604020202020204" pitchFamily="34" charset="0"/>
              </a:rPr>
              <a:t> эффект</a:t>
            </a:r>
            <a:endParaRPr lang="ru-R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Номер слайда 4">
            <a:extLst>
              <a:ext uri="{FF2B5EF4-FFF2-40B4-BE49-F238E27FC236}">
                <a16:creationId xmlns:a16="http://schemas.microsoft.com/office/drawing/2014/main" id="{01C2E41A-848B-485F-A859-769854E328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41075" y="6385675"/>
            <a:ext cx="669541" cy="365125"/>
          </a:xfrm>
        </p:spPr>
        <p:txBody>
          <a:bodyPr/>
          <a:lstStyle/>
          <a:p>
            <a:fld id="{6BC03A72-FF8F-4EA6-9DE2-DEA28CA0950A}" type="slidenum">
              <a:rPr lang="ru-RU" smtClean="0">
                <a:latin typeface="Arial" panose="020B0604020202020204" pitchFamily="34" charset="0"/>
                <a:cs typeface="Arial" panose="020B0604020202020204" pitchFamily="34" charset="0"/>
              </a:rPr>
              <a:t>25</a:t>
            </a:fld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9EF5DD3-FF65-BD6F-C4A4-00A68BCADE99}"/>
              </a:ext>
            </a:extLst>
          </p:cNvPr>
          <p:cNvSpPr txBox="1"/>
          <p:nvPr/>
        </p:nvSpPr>
        <p:spPr>
          <a:xfrm>
            <a:off x="7647462" y="3562609"/>
            <a:ext cx="2394853" cy="338554"/>
          </a:xfrm>
          <a:prstGeom prst="rect">
            <a:avLst/>
          </a:prstGeom>
          <a:solidFill>
            <a:srgbClr val="1B2A4B"/>
          </a:solidFill>
        </p:spPr>
        <p:txBody>
          <a:bodyPr wrap="square" rtlCol="0">
            <a:spAutoFit/>
          </a:bodyPr>
          <a:lstStyle/>
          <a:p>
            <a:pPr marL="171450" indent="-171450" algn="ctr">
              <a:buFont typeface="Wingdings" panose="05000000000000000000" pitchFamily="2" charset="2"/>
              <a:buChar char="§"/>
            </a:pPr>
            <a:r>
              <a:rPr lang="ru-RU" sz="1600" kern="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ptos"/>
                <a:cs typeface="Arial" panose="020B0604020202020204" pitchFamily="34" charset="0"/>
              </a:rPr>
              <a:t>прогнозирования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5DE3021-3090-3CCE-EFE7-66F76CAEF0CC}"/>
              </a:ext>
            </a:extLst>
          </p:cNvPr>
          <p:cNvSpPr txBox="1"/>
          <p:nvPr/>
        </p:nvSpPr>
        <p:spPr>
          <a:xfrm>
            <a:off x="8373728" y="4507781"/>
            <a:ext cx="2322857" cy="338554"/>
          </a:xfrm>
          <a:prstGeom prst="rect">
            <a:avLst/>
          </a:prstGeom>
          <a:solidFill>
            <a:srgbClr val="1B2A4B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600" kern="100" dirty="0">
                <a:solidFill>
                  <a:schemeClr val="bg1"/>
                </a:solidFill>
                <a:latin typeface="Arial" panose="020B0604020202020204" pitchFamily="34" charset="0"/>
                <a:ea typeface="Aptos"/>
                <a:cs typeface="Arial" panose="020B0604020202020204" pitchFamily="34" charset="0"/>
              </a:rPr>
              <a:t>д</a:t>
            </a:r>
            <a:r>
              <a:rPr lang="ru-RU" sz="1600" kern="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ptos"/>
                <a:cs typeface="Arial" panose="020B0604020202020204" pitchFamily="34" charset="0"/>
              </a:rPr>
              <a:t>ля достижения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26A139C-4085-B4BF-1FFC-122A8D7B14DB}"/>
              </a:ext>
            </a:extLst>
          </p:cNvPr>
          <p:cNvSpPr txBox="1"/>
          <p:nvPr/>
        </p:nvSpPr>
        <p:spPr>
          <a:xfrm>
            <a:off x="850921" y="2432733"/>
            <a:ext cx="2490256" cy="574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000" kern="100" dirty="0">
                <a:effectLst/>
                <a:latin typeface="Arial" panose="020B0604020202020204" pitchFamily="34" charset="0"/>
                <a:ea typeface="Aptos"/>
                <a:cs typeface="Arial" panose="020B0604020202020204" pitchFamily="34" charset="0"/>
              </a:rPr>
              <a:t>*Определение ТЭБ закреплено </a:t>
            </a:r>
            <a:br>
              <a:rPr lang="ru-RU" sz="1000" kern="100" dirty="0">
                <a:effectLst/>
                <a:latin typeface="Arial" panose="020B0604020202020204" pitchFamily="34" charset="0"/>
                <a:ea typeface="Aptos"/>
                <a:cs typeface="Arial" panose="020B0604020202020204" pitchFamily="34" charset="0"/>
              </a:rPr>
            </a:br>
            <a:r>
              <a:rPr lang="ru-RU" sz="1000" kern="100" dirty="0">
                <a:effectLst/>
                <a:latin typeface="Arial" panose="020B0604020202020204" pitchFamily="34" charset="0"/>
                <a:ea typeface="Aptos"/>
                <a:cs typeface="Arial" panose="020B0604020202020204" pitchFamily="34" charset="0"/>
              </a:rPr>
              <a:t>в Транспортной стратегии Российской Федерации до 2030 года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52AC192-E168-0D0B-B35E-8C2193BACD92}"/>
              </a:ext>
            </a:extLst>
          </p:cNvPr>
          <p:cNvSpPr txBox="1"/>
          <p:nvPr/>
        </p:nvSpPr>
        <p:spPr>
          <a:xfrm>
            <a:off x="8994630" y="2495773"/>
            <a:ext cx="268121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kern="100" dirty="0">
                <a:latin typeface="Arial" panose="020B0604020202020204" pitchFamily="34" charset="0"/>
                <a:cs typeface="Arial" panose="020B0604020202020204" pitchFamily="34" charset="0"/>
              </a:rPr>
              <a:t>*Транспортная стратегия РФ утверждена распоряжением Правительства РФ </a:t>
            </a:r>
            <a:br>
              <a:rPr lang="ru-RU" sz="1000" kern="1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000" kern="100" dirty="0">
                <a:latin typeface="Arial" panose="020B0604020202020204" pitchFamily="34" charset="0"/>
                <a:cs typeface="Arial" panose="020B0604020202020204" pitchFamily="34" charset="0"/>
              </a:rPr>
              <a:t>от 27.11.2021 № 3363-р)</a:t>
            </a:r>
          </a:p>
        </p:txBody>
      </p:sp>
      <p:sp>
        <p:nvSpPr>
          <p:cNvPr id="20" name="Прямоугольник: скругленные углы 19">
            <a:extLst>
              <a:ext uri="{FF2B5EF4-FFF2-40B4-BE49-F238E27FC236}">
                <a16:creationId xmlns:a16="http://schemas.microsoft.com/office/drawing/2014/main" id="{E29378F0-3BB1-4953-9C58-A3D46AA5A700}"/>
              </a:ext>
            </a:extLst>
          </p:cNvPr>
          <p:cNvSpPr/>
          <p:nvPr/>
        </p:nvSpPr>
        <p:spPr>
          <a:xfrm>
            <a:off x="850921" y="1041770"/>
            <a:ext cx="4817241" cy="1190458"/>
          </a:xfrm>
          <a:prstGeom prst="roundRect">
            <a:avLst>
              <a:gd name="adj" fmla="val 20755"/>
            </a:avLst>
          </a:prstGeom>
          <a:solidFill>
            <a:srgbClr val="F2F2F2"/>
          </a:solidFill>
          <a:ln w="12700">
            <a:solidFill>
              <a:srgbClr val="F2F2F2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rgbClr val="1B2A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НАЦИОНАЛЬНЫЙ ПРОЕКТ </a:t>
            </a:r>
            <a:br>
              <a:rPr lang="ru-RU" sz="1600" b="1" dirty="0">
                <a:solidFill>
                  <a:srgbClr val="1B2A4B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b="1" dirty="0">
                <a:solidFill>
                  <a:srgbClr val="1B2A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«ЭФФЕКТИВНАЯ ТРАНСПОРТНАЯ СИСТЕМА»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93E986F-019B-45C8-A26D-DEE9C395B9EF}"/>
              </a:ext>
            </a:extLst>
          </p:cNvPr>
          <p:cNvSpPr txBox="1"/>
          <p:nvPr/>
        </p:nvSpPr>
        <p:spPr>
          <a:xfrm>
            <a:off x="5289664" y="3276237"/>
            <a:ext cx="1873781" cy="367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800" b="1" kern="100" dirty="0">
                <a:solidFill>
                  <a:srgbClr val="1B2A4B"/>
                </a:solidFill>
                <a:effectLst/>
                <a:latin typeface="Arial" panose="020B0604020202020204" pitchFamily="34" charset="0"/>
                <a:ea typeface="Aptos"/>
                <a:cs typeface="Arial" panose="020B0604020202020204" pitchFamily="34" charset="0"/>
              </a:rPr>
              <a:t>ТЭБ </a:t>
            </a:r>
            <a:r>
              <a:rPr lang="ru-RU" sz="1800" kern="100" dirty="0">
                <a:solidFill>
                  <a:srgbClr val="1B2A4B"/>
                </a:solidFill>
                <a:effectLst/>
                <a:latin typeface="Arial" panose="020B0604020202020204" pitchFamily="34" charset="0"/>
                <a:ea typeface="Aptos"/>
                <a:cs typeface="Arial" panose="020B0604020202020204" pitchFamily="34" charset="0"/>
              </a:rPr>
              <a:t>- система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4A3FA3E-14B4-4489-AC62-C3176FC889FD}"/>
              </a:ext>
            </a:extLst>
          </p:cNvPr>
          <p:cNvSpPr txBox="1"/>
          <p:nvPr/>
        </p:nvSpPr>
        <p:spPr>
          <a:xfrm>
            <a:off x="2334975" y="3558597"/>
            <a:ext cx="2394853" cy="338554"/>
          </a:xfrm>
          <a:prstGeom prst="rect">
            <a:avLst/>
          </a:prstGeom>
          <a:solidFill>
            <a:srgbClr val="1B2A4B"/>
          </a:solidFill>
        </p:spPr>
        <p:txBody>
          <a:bodyPr wrap="square" rtlCol="0"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§"/>
            </a:pPr>
            <a:r>
              <a:rPr lang="ru-RU" sz="1600" kern="100" dirty="0">
                <a:solidFill>
                  <a:schemeClr val="bg1"/>
                </a:solidFill>
                <a:latin typeface="Arial" panose="020B0604020202020204" pitchFamily="34" charset="0"/>
                <a:ea typeface="Aptos"/>
                <a:cs typeface="Arial" panose="020B0604020202020204" pitchFamily="34" charset="0"/>
              </a:rPr>
              <a:t>планирования</a:t>
            </a:r>
            <a:endParaRPr lang="ru-RU" sz="1600" kern="100" dirty="0">
              <a:solidFill>
                <a:schemeClr val="bg1"/>
              </a:solidFill>
              <a:effectLst/>
              <a:latin typeface="Arial" panose="020B0604020202020204" pitchFamily="34" charset="0"/>
              <a:ea typeface="Aptos"/>
              <a:cs typeface="Arial" panose="020B06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DE6811A-955B-4A63-8F0B-3E3B427AE829}"/>
              </a:ext>
            </a:extLst>
          </p:cNvPr>
          <p:cNvSpPr txBox="1"/>
          <p:nvPr/>
        </p:nvSpPr>
        <p:spPr>
          <a:xfrm>
            <a:off x="4669806" y="3972893"/>
            <a:ext cx="3057782" cy="338554"/>
          </a:xfrm>
          <a:prstGeom prst="rect">
            <a:avLst/>
          </a:prstGeom>
          <a:solidFill>
            <a:srgbClr val="1B2A4B"/>
          </a:solidFill>
        </p:spPr>
        <p:txBody>
          <a:bodyPr wrap="square">
            <a:spAutoFit/>
          </a:bodyPr>
          <a:lstStyle/>
          <a:p>
            <a:pPr algn="ctr"/>
            <a:r>
              <a:rPr lang="ru-RU" sz="1600" kern="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ptos"/>
                <a:cs typeface="Arial" panose="020B0604020202020204" pitchFamily="34" charset="0"/>
              </a:rPr>
              <a:t>Организована на основании</a:t>
            </a:r>
            <a:endParaRPr lang="ru-RU" sz="1400" kern="100" dirty="0">
              <a:solidFill>
                <a:schemeClr val="bg1"/>
              </a:solidFill>
              <a:latin typeface="Arial" panose="020B0604020202020204" pitchFamily="34" charset="0"/>
              <a:ea typeface="Aptos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848760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B02DB112-99C2-4143-B6F6-ABB146F59AEE}"/>
              </a:ext>
            </a:extLst>
          </p:cNvPr>
          <p:cNvSpPr/>
          <p:nvPr/>
        </p:nvSpPr>
        <p:spPr>
          <a:xfrm>
            <a:off x="-1" y="333375"/>
            <a:ext cx="12192000" cy="360000"/>
          </a:xfrm>
          <a:prstGeom prst="rect">
            <a:avLst/>
          </a:prstGeom>
          <a:solidFill>
            <a:srgbClr val="1A294A"/>
          </a:solidFill>
          <a:ln>
            <a:noFill/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rIns="360000" rtlCol="0" anchor="ctr"/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Источники данных </a:t>
            </a:r>
            <a:r>
              <a:rPr lang="ru-RU" sz="1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ТЭБ</a:t>
            </a:r>
            <a:endParaRPr lang="ru-RU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Линия">
            <a:extLst>
              <a:ext uri="{FF2B5EF4-FFF2-40B4-BE49-F238E27FC236}">
                <a16:creationId xmlns:a16="http://schemas.microsoft.com/office/drawing/2014/main" id="{8D45E626-E9AA-4BCD-BF1F-70FAAFB6FF64}"/>
              </a:ext>
            </a:extLst>
          </p:cNvPr>
          <p:cNvSpPr/>
          <p:nvPr/>
        </p:nvSpPr>
        <p:spPr>
          <a:xfrm>
            <a:off x="4684681" y="5559753"/>
            <a:ext cx="249752" cy="5892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1579" y="21600"/>
                </a:lnTo>
              </a:path>
            </a:pathLst>
          </a:custGeom>
          <a:ln w="25400">
            <a:solidFill>
              <a:srgbClr val="1B2A4B"/>
            </a:solidFill>
            <a:miter lim="400000"/>
          </a:ln>
        </p:spPr>
        <p:txBody>
          <a:bodyPr lIns="50800" tIns="50800" rIns="50800" bIns="50800" anchor="ctr"/>
          <a:lstStyle/>
          <a:p>
            <a:pPr algn="ctr"/>
            <a:endParaRPr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Линия">
            <a:extLst>
              <a:ext uri="{FF2B5EF4-FFF2-40B4-BE49-F238E27FC236}">
                <a16:creationId xmlns:a16="http://schemas.microsoft.com/office/drawing/2014/main" id="{24036948-CEDC-4399-B6C9-7B53F5E38650}"/>
              </a:ext>
            </a:extLst>
          </p:cNvPr>
          <p:cNvSpPr/>
          <p:nvPr/>
        </p:nvSpPr>
        <p:spPr>
          <a:xfrm>
            <a:off x="4993194" y="6148974"/>
            <a:ext cx="187365" cy="1"/>
          </a:xfrm>
          <a:prstGeom prst="line">
            <a:avLst/>
          </a:prstGeom>
          <a:ln w="25400">
            <a:solidFill>
              <a:srgbClr val="1B2A4B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algn="ctr"/>
            <a:endParaRPr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Линия">
            <a:extLst>
              <a:ext uri="{FF2B5EF4-FFF2-40B4-BE49-F238E27FC236}">
                <a16:creationId xmlns:a16="http://schemas.microsoft.com/office/drawing/2014/main" id="{5FC995D2-BF1D-41F1-B588-6DF74F3EAB91}"/>
              </a:ext>
            </a:extLst>
          </p:cNvPr>
          <p:cNvSpPr/>
          <p:nvPr/>
        </p:nvSpPr>
        <p:spPr>
          <a:xfrm flipV="1">
            <a:off x="7471417" y="6268477"/>
            <a:ext cx="793329" cy="1"/>
          </a:xfrm>
          <a:prstGeom prst="line">
            <a:avLst/>
          </a:prstGeom>
          <a:ln w="25400">
            <a:solidFill>
              <a:srgbClr val="1B2A4B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algn="ctr"/>
            <a:endParaRPr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Линия">
            <a:extLst>
              <a:ext uri="{FF2B5EF4-FFF2-40B4-BE49-F238E27FC236}">
                <a16:creationId xmlns:a16="http://schemas.microsoft.com/office/drawing/2014/main" id="{9D092F59-7220-4910-B3D8-CEA073FA73C8}"/>
              </a:ext>
            </a:extLst>
          </p:cNvPr>
          <p:cNvSpPr/>
          <p:nvPr/>
        </p:nvSpPr>
        <p:spPr>
          <a:xfrm>
            <a:off x="5485176" y="5435143"/>
            <a:ext cx="232570" cy="47413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0"/>
                </a:lnTo>
                <a:lnTo>
                  <a:pt x="0" y="21600"/>
                </a:lnTo>
              </a:path>
            </a:pathLst>
          </a:custGeom>
          <a:ln w="25400">
            <a:solidFill>
              <a:srgbClr val="1B2A4B"/>
            </a:solidFill>
            <a:miter lim="400000"/>
          </a:ln>
        </p:spPr>
        <p:txBody>
          <a:bodyPr lIns="50800" tIns="50800" rIns="50800" bIns="50800" anchor="ctr"/>
          <a:lstStyle/>
          <a:p>
            <a:pPr algn="ctr"/>
            <a:endParaRPr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" name="Звезда">
            <a:extLst>
              <a:ext uri="{FF2B5EF4-FFF2-40B4-BE49-F238E27FC236}">
                <a16:creationId xmlns:a16="http://schemas.microsoft.com/office/drawing/2014/main" id="{55B43AF0-053D-4124-9E29-A531E87A2B61}"/>
              </a:ext>
            </a:extLst>
          </p:cNvPr>
          <p:cNvSpPr/>
          <p:nvPr/>
        </p:nvSpPr>
        <p:spPr>
          <a:xfrm>
            <a:off x="10379986" y="5128167"/>
            <a:ext cx="1388207" cy="13653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13200" y="2766"/>
                </a:lnTo>
                <a:lnTo>
                  <a:pt x="16699" y="1750"/>
                </a:lnTo>
                <a:lnTo>
                  <a:pt x="17238" y="5388"/>
                </a:lnTo>
                <a:lnTo>
                  <a:pt x="20725" y="6444"/>
                </a:lnTo>
                <a:lnTo>
                  <a:pt x="19231" y="9799"/>
                </a:lnTo>
                <a:lnTo>
                  <a:pt x="21600" y="12592"/>
                </a:lnTo>
                <a:lnTo>
                  <a:pt x="18548" y="14598"/>
                </a:lnTo>
                <a:lnTo>
                  <a:pt x="19046" y="18242"/>
                </a:lnTo>
                <a:lnTo>
                  <a:pt x="15405" y="18263"/>
                </a:lnTo>
                <a:lnTo>
                  <a:pt x="13874" y="21600"/>
                </a:lnTo>
                <a:lnTo>
                  <a:pt x="10800" y="19629"/>
                </a:lnTo>
                <a:lnTo>
                  <a:pt x="7726" y="21600"/>
                </a:lnTo>
                <a:lnTo>
                  <a:pt x="6195" y="18263"/>
                </a:lnTo>
                <a:lnTo>
                  <a:pt x="2554" y="18242"/>
                </a:lnTo>
                <a:lnTo>
                  <a:pt x="3052" y="14598"/>
                </a:lnTo>
                <a:lnTo>
                  <a:pt x="0" y="12592"/>
                </a:lnTo>
                <a:lnTo>
                  <a:pt x="2369" y="9799"/>
                </a:lnTo>
                <a:lnTo>
                  <a:pt x="875" y="6444"/>
                </a:lnTo>
                <a:lnTo>
                  <a:pt x="4362" y="5388"/>
                </a:lnTo>
                <a:lnTo>
                  <a:pt x="4901" y="1750"/>
                </a:lnTo>
                <a:lnTo>
                  <a:pt x="8400" y="2766"/>
                </a:lnTo>
                <a:close/>
              </a:path>
            </a:pathLst>
          </a:custGeom>
          <a:gradFill flip="none" rotWithShape="1">
            <a:gsLst>
              <a:gs pos="0">
                <a:srgbClr val="A41E25">
                  <a:shade val="30000"/>
                  <a:satMod val="115000"/>
                </a:srgbClr>
              </a:gs>
              <a:gs pos="50000">
                <a:srgbClr val="A41E25">
                  <a:shade val="67500"/>
                  <a:satMod val="115000"/>
                </a:srgbClr>
              </a:gs>
              <a:gs pos="100000">
                <a:srgbClr val="A41E25">
                  <a:shade val="100000"/>
                  <a:satMod val="115000"/>
                </a:srgbClr>
              </a:gs>
            </a:gsLst>
            <a:lin ang="2700000" scaled="1"/>
            <a:tileRect/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Рейтинг </a:t>
            </a:r>
            <a:br>
              <a:rPr lang="ru-RU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проекта</a:t>
            </a:r>
          </a:p>
        </p:txBody>
      </p:sp>
      <p:sp>
        <p:nvSpPr>
          <p:cNvPr id="61" name="Прямоугольник: скругленные углы 60">
            <a:extLst>
              <a:ext uri="{FF2B5EF4-FFF2-40B4-BE49-F238E27FC236}">
                <a16:creationId xmlns:a16="http://schemas.microsoft.com/office/drawing/2014/main" id="{17C43BEF-3716-429E-AEA9-CB9CC341A944}"/>
              </a:ext>
            </a:extLst>
          </p:cNvPr>
          <p:cNvSpPr/>
          <p:nvPr/>
        </p:nvSpPr>
        <p:spPr>
          <a:xfrm>
            <a:off x="2465205" y="5038484"/>
            <a:ext cx="2232261" cy="669144"/>
          </a:xfrm>
          <a:prstGeom prst="roundRect">
            <a:avLst>
              <a:gd name="adj" fmla="val 50000"/>
            </a:avLst>
          </a:prstGeom>
          <a:solidFill>
            <a:srgbClr val="1B2A4B"/>
          </a:solidFill>
          <a:ln>
            <a:solidFill>
              <a:schemeClr val="bg1">
                <a:lumMod val="50000"/>
              </a:schemeClr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spcBef>
                <a:spcPts val="0"/>
              </a:spcBef>
              <a:defRPr sz="1300">
                <a:latin typeface="Montserrat Thin Medium"/>
                <a:ea typeface="Montserrat Thin Medium"/>
                <a:cs typeface="Montserrat Thin Medium"/>
                <a:sym typeface="Montserrat Thin Medium"/>
              </a:defRPr>
            </a:pPr>
            <a:r>
              <a:rPr lang="ru-RU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Моделирование работы транспортной сети </a:t>
            </a:r>
          </a:p>
          <a:p>
            <a:pPr algn="ctr" defTabSz="1828800">
              <a:spcBef>
                <a:spcPts val="0"/>
              </a:spcBef>
              <a:defRPr sz="1300">
                <a:latin typeface="Montserrat Thin Medium"/>
                <a:ea typeface="Montserrat Thin Medium"/>
                <a:cs typeface="Montserrat Thin Medium"/>
                <a:sym typeface="Montserrat Thin Medium"/>
              </a:defRPr>
            </a:pPr>
            <a:r>
              <a:rPr lang="ru-RU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(без проекта)</a:t>
            </a:r>
          </a:p>
        </p:txBody>
      </p:sp>
      <p:sp>
        <p:nvSpPr>
          <p:cNvPr id="62" name="Прямоугольник: скругленные углы 61">
            <a:extLst>
              <a:ext uri="{FF2B5EF4-FFF2-40B4-BE49-F238E27FC236}">
                <a16:creationId xmlns:a16="http://schemas.microsoft.com/office/drawing/2014/main" id="{BA9B1526-00B0-4FFC-A3C3-5FDD40124D13}"/>
              </a:ext>
            </a:extLst>
          </p:cNvPr>
          <p:cNvSpPr/>
          <p:nvPr/>
        </p:nvSpPr>
        <p:spPr>
          <a:xfrm>
            <a:off x="2455367" y="5943786"/>
            <a:ext cx="2259927" cy="669144"/>
          </a:xfrm>
          <a:prstGeom prst="roundRect">
            <a:avLst>
              <a:gd name="adj" fmla="val 50000"/>
            </a:avLst>
          </a:prstGeom>
          <a:solidFill>
            <a:srgbClr val="1B2A4B"/>
          </a:solidFill>
          <a:ln>
            <a:solidFill>
              <a:schemeClr val="bg1">
                <a:lumMod val="50000"/>
              </a:schemeClr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spcBef>
                <a:spcPts val="0"/>
              </a:spcBef>
              <a:defRPr sz="1300">
                <a:latin typeface="Montserrat Thin Medium"/>
                <a:ea typeface="Montserrat Thin Medium"/>
                <a:cs typeface="Montserrat Thin Medium"/>
                <a:sym typeface="Montserrat Thin Medium"/>
              </a:defRPr>
            </a:pPr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Моделирование работы транспортной сети </a:t>
            </a:r>
          </a:p>
          <a:p>
            <a:pPr algn="ctr" defTabSz="1828800">
              <a:spcBef>
                <a:spcPts val="0"/>
              </a:spcBef>
              <a:defRPr sz="1300">
                <a:latin typeface="Montserrat Thin Medium"/>
                <a:ea typeface="Montserrat Thin Medium"/>
                <a:cs typeface="Montserrat Thin Medium"/>
                <a:sym typeface="Montserrat Thin Medium"/>
              </a:defRPr>
            </a:pPr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(с проектом)</a:t>
            </a:r>
          </a:p>
        </p:txBody>
      </p:sp>
      <p:sp>
        <p:nvSpPr>
          <p:cNvPr id="63" name="Прямоугольник: скругленные углы 62">
            <a:extLst>
              <a:ext uri="{FF2B5EF4-FFF2-40B4-BE49-F238E27FC236}">
                <a16:creationId xmlns:a16="http://schemas.microsoft.com/office/drawing/2014/main" id="{4821BC6E-B866-49B4-9EE2-4503D7BE3F0B}"/>
              </a:ext>
            </a:extLst>
          </p:cNvPr>
          <p:cNvSpPr/>
          <p:nvPr/>
        </p:nvSpPr>
        <p:spPr>
          <a:xfrm>
            <a:off x="5179799" y="5956625"/>
            <a:ext cx="2259927" cy="669144"/>
          </a:xfrm>
          <a:prstGeom prst="roundRect">
            <a:avLst>
              <a:gd name="adj" fmla="val 50000"/>
            </a:avLst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spcBef>
                <a:spcPts val="0"/>
              </a:spcBef>
              <a:defRPr sz="1300">
                <a:latin typeface="Montserrat Thin Medium"/>
                <a:ea typeface="Montserrat Thin Medium"/>
                <a:cs typeface="Montserrat Thin Medium"/>
                <a:sym typeface="Montserrat Thin Medium"/>
              </a:defRPr>
            </a:pPr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Изменение показателей</a:t>
            </a:r>
          </a:p>
          <a:p>
            <a:pPr algn="ctr" defTabSz="1828800">
              <a:spcBef>
                <a:spcPts val="0"/>
              </a:spcBef>
              <a:defRPr sz="1300">
                <a:latin typeface="Montserrat Thin Medium"/>
                <a:ea typeface="Montserrat Thin Medium"/>
                <a:cs typeface="Montserrat Thin Medium"/>
                <a:sym typeface="Montserrat Thin Medium"/>
              </a:defRPr>
            </a:pPr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(объем, скорость, время, затраты)</a:t>
            </a:r>
          </a:p>
        </p:txBody>
      </p:sp>
      <p:sp>
        <p:nvSpPr>
          <p:cNvPr id="64" name="Прямоугольник: скругленные углы 63">
            <a:extLst>
              <a:ext uri="{FF2B5EF4-FFF2-40B4-BE49-F238E27FC236}">
                <a16:creationId xmlns:a16="http://schemas.microsoft.com/office/drawing/2014/main" id="{FA9B9004-FDAF-4B7C-BB46-4F9A98DC8E95}"/>
              </a:ext>
            </a:extLst>
          </p:cNvPr>
          <p:cNvSpPr/>
          <p:nvPr/>
        </p:nvSpPr>
        <p:spPr>
          <a:xfrm>
            <a:off x="5717746" y="5032470"/>
            <a:ext cx="2093691" cy="669144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2700">
            <a:solidFill>
              <a:srgbClr val="002060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Оценка социально-экономических эффектов (ПП 1512)</a:t>
            </a:r>
          </a:p>
        </p:txBody>
      </p:sp>
      <p:sp>
        <p:nvSpPr>
          <p:cNvPr id="65" name="Прямоугольник: скругленные углы 64">
            <a:extLst>
              <a:ext uri="{FF2B5EF4-FFF2-40B4-BE49-F238E27FC236}">
                <a16:creationId xmlns:a16="http://schemas.microsoft.com/office/drawing/2014/main" id="{6F0EDF97-69FF-4E45-8E5B-2D48F649485A}"/>
              </a:ext>
            </a:extLst>
          </p:cNvPr>
          <p:cNvSpPr/>
          <p:nvPr/>
        </p:nvSpPr>
        <p:spPr>
          <a:xfrm>
            <a:off x="8321391" y="5109651"/>
            <a:ext cx="1570128" cy="1441444"/>
          </a:xfrm>
          <a:prstGeom prst="roundRect">
            <a:avLst>
              <a:gd name="adj" fmla="val 20755"/>
            </a:avLst>
          </a:prstGeom>
          <a:gradFill flip="none" rotWithShape="1">
            <a:gsLst>
              <a:gs pos="0">
                <a:srgbClr val="1D9A78">
                  <a:shade val="30000"/>
                  <a:satMod val="115000"/>
                </a:srgbClr>
              </a:gs>
              <a:gs pos="50000">
                <a:srgbClr val="1D9A78">
                  <a:shade val="67500"/>
                  <a:satMod val="115000"/>
                </a:srgbClr>
              </a:gs>
              <a:gs pos="100000">
                <a:srgbClr val="1D9A78">
                  <a:shade val="100000"/>
                  <a:satMod val="115000"/>
                </a:srgbClr>
              </a:gs>
            </a:gsLst>
            <a:lin ang="5400000" scaled="1"/>
            <a:tileRect/>
          </a:gradFill>
          <a:ln w="12700">
            <a:solidFill>
              <a:srgbClr val="1D9A78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Методика оценки эффективности транспортных проектов</a:t>
            </a:r>
          </a:p>
        </p:txBody>
      </p:sp>
      <p:sp>
        <p:nvSpPr>
          <p:cNvPr id="104" name="Цилиндр 103">
            <a:extLst>
              <a:ext uri="{FF2B5EF4-FFF2-40B4-BE49-F238E27FC236}">
                <a16:creationId xmlns:a16="http://schemas.microsoft.com/office/drawing/2014/main" id="{CA875215-E086-4E3C-86B8-C35C7A8B12A3}"/>
              </a:ext>
            </a:extLst>
          </p:cNvPr>
          <p:cNvSpPr/>
          <p:nvPr/>
        </p:nvSpPr>
        <p:spPr>
          <a:xfrm>
            <a:off x="295006" y="5034978"/>
            <a:ext cx="1659789" cy="1590791"/>
          </a:xfrm>
          <a:prstGeom prst="can">
            <a:avLst/>
          </a:prstGeom>
          <a:gradFill flip="none" rotWithShape="1">
            <a:gsLst>
              <a:gs pos="0">
                <a:srgbClr val="1D9A78">
                  <a:shade val="30000"/>
                  <a:satMod val="115000"/>
                </a:srgbClr>
              </a:gs>
              <a:gs pos="50000">
                <a:srgbClr val="1D9A78">
                  <a:shade val="67500"/>
                  <a:satMod val="115000"/>
                </a:srgbClr>
              </a:gs>
              <a:gs pos="100000">
                <a:srgbClr val="1D9A78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solidFill>
              <a:srgbClr val="1D9A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spcBef>
                <a:spcPts val="0"/>
              </a:spcBef>
              <a:defRPr sz="1500">
                <a:solidFill>
                  <a:srgbClr val="FFFFFF"/>
                </a:solidFill>
                <a:latin typeface="Montserrat Thin Medium"/>
                <a:ea typeface="Montserrat Thin Medium"/>
                <a:cs typeface="Montserrat Thin Medium"/>
                <a:sym typeface="Montserrat Thin Medium"/>
              </a:defRPr>
            </a:pPr>
            <a:r>
              <a:rPr lang="ru-RU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Матрица</a:t>
            </a:r>
          </a:p>
          <a:p>
            <a:pPr algn="ctr" defTabSz="1828800">
              <a:spcBef>
                <a:spcPts val="0"/>
              </a:spcBef>
              <a:defRPr sz="1500">
                <a:solidFill>
                  <a:srgbClr val="FFFFFF"/>
                </a:solidFill>
                <a:latin typeface="Montserrat Thin Medium"/>
                <a:ea typeface="Montserrat Thin Medium"/>
                <a:cs typeface="Montserrat Thin Medium"/>
                <a:sym typeface="Montserrat Thin Medium"/>
              </a:defRPr>
            </a:pPr>
            <a:r>
              <a:rPr lang="ru-RU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прогнозных </a:t>
            </a:r>
            <a:r>
              <a:rPr lang="ru-RU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грузо</a:t>
            </a:r>
            <a:r>
              <a:rPr lang="ru-RU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</a:p>
          <a:p>
            <a:pPr algn="ctr" defTabSz="1828800">
              <a:spcBef>
                <a:spcPts val="0"/>
              </a:spcBef>
              <a:defRPr sz="1500">
                <a:solidFill>
                  <a:srgbClr val="FFFFFF"/>
                </a:solidFill>
                <a:latin typeface="Montserrat Thin Medium"/>
                <a:ea typeface="Montserrat Thin Medium"/>
                <a:cs typeface="Montserrat Thin Medium"/>
                <a:sym typeface="Montserrat Thin Medium"/>
              </a:defRPr>
            </a:pPr>
            <a:r>
              <a:rPr lang="ru-RU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ru-RU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пасс.потоков</a:t>
            </a:r>
            <a:endParaRPr lang="ru-RU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7" name="Линия">
            <a:extLst>
              <a:ext uri="{FF2B5EF4-FFF2-40B4-BE49-F238E27FC236}">
                <a16:creationId xmlns:a16="http://schemas.microsoft.com/office/drawing/2014/main" id="{09513C96-294C-46D0-8E63-FE090A900914}"/>
              </a:ext>
            </a:extLst>
          </p:cNvPr>
          <p:cNvSpPr/>
          <p:nvPr/>
        </p:nvSpPr>
        <p:spPr>
          <a:xfrm>
            <a:off x="2031580" y="6263673"/>
            <a:ext cx="364973" cy="0"/>
          </a:xfrm>
          <a:prstGeom prst="line">
            <a:avLst/>
          </a:prstGeom>
          <a:ln w="25400">
            <a:solidFill>
              <a:srgbClr val="1B2A4B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algn="ctr"/>
            <a:endParaRPr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8" name="Линия">
            <a:extLst>
              <a:ext uri="{FF2B5EF4-FFF2-40B4-BE49-F238E27FC236}">
                <a16:creationId xmlns:a16="http://schemas.microsoft.com/office/drawing/2014/main" id="{81E7D1DC-DD4F-4334-8C78-8D8E3F0B5542}"/>
              </a:ext>
            </a:extLst>
          </p:cNvPr>
          <p:cNvSpPr/>
          <p:nvPr/>
        </p:nvSpPr>
        <p:spPr>
          <a:xfrm>
            <a:off x="9955595" y="5854363"/>
            <a:ext cx="364973" cy="0"/>
          </a:xfrm>
          <a:prstGeom prst="line">
            <a:avLst/>
          </a:prstGeom>
          <a:ln w="25400">
            <a:solidFill>
              <a:srgbClr val="1B2A4B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algn="ctr"/>
            <a:endParaRPr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DCE539AC-8922-4891-B1D0-B18F59C0675D}"/>
              </a:ext>
            </a:extLst>
          </p:cNvPr>
          <p:cNvSpPr txBox="1"/>
          <p:nvPr/>
        </p:nvSpPr>
        <p:spPr>
          <a:xfrm>
            <a:off x="1106928" y="831540"/>
            <a:ext cx="526041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Транспорт и инфраструктура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C2FED280-93CA-47B3-B27B-7498F03532E8}"/>
              </a:ext>
            </a:extLst>
          </p:cNvPr>
          <p:cNvSpPr txBox="1"/>
          <p:nvPr/>
        </p:nvSpPr>
        <p:spPr>
          <a:xfrm>
            <a:off x="8428740" y="831540"/>
            <a:ext cx="110885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Грузы</a:t>
            </a:r>
          </a:p>
        </p:txBody>
      </p:sp>
      <p:sp>
        <p:nvSpPr>
          <p:cNvPr id="60" name="TextBox 240">
            <a:extLst>
              <a:ext uri="{FF2B5EF4-FFF2-40B4-BE49-F238E27FC236}">
                <a16:creationId xmlns:a16="http://schemas.microsoft.com/office/drawing/2014/main" id="{98D8A2AE-9969-4E9B-AC87-5D4EB126CCC1}"/>
              </a:ext>
            </a:extLst>
          </p:cNvPr>
          <p:cNvSpPr txBox="1"/>
          <p:nvPr/>
        </p:nvSpPr>
        <p:spPr>
          <a:xfrm>
            <a:off x="1106929" y="1322968"/>
            <a:ext cx="5260417" cy="332887"/>
          </a:xfrm>
          <a:prstGeom prst="rect">
            <a:avLst/>
          </a:prstGeom>
          <a:solidFill>
            <a:srgbClr val="F2F2F2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tIns="91439" bIns="91439" anchor="ctr">
            <a:noAutofit/>
          </a:bodyPr>
          <a:lstStyle>
            <a:lvl1pPr algn="ctr" defTabSz="1828800">
              <a:spcBef>
                <a:spcPts val="0"/>
              </a:spcBef>
              <a:defRPr sz="1800">
                <a:latin typeface="Montserrat Thin Bold"/>
                <a:ea typeface="Montserrat Thin Bold"/>
                <a:cs typeface="Montserrat Thin Bold"/>
                <a:sym typeface="Montserrat Thin Bold"/>
              </a:defRPr>
            </a:lvl1pPr>
          </a:lstStyle>
          <a:p>
            <a:r>
              <a:rPr sz="1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Росстат</a:t>
            </a:r>
            <a:endParaRPr sz="1400" b="1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6" name="TextBox 48">
            <a:extLst>
              <a:ext uri="{FF2B5EF4-FFF2-40B4-BE49-F238E27FC236}">
                <a16:creationId xmlns:a16="http://schemas.microsoft.com/office/drawing/2014/main" id="{F24C7525-7D07-4F1C-A756-5045AA7FE1E0}"/>
              </a:ext>
            </a:extLst>
          </p:cNvPr>
          <p:cNvSpPr txBox="1"/>
          <p:nvPr/>
        </p:nvSpPr>
        <p:spPr>
          <a:xfrm>
            <a:off x="1106927" y="1795765"/>
            <a:ext cx="5260417" cy="7576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tIns="91439" bIns="91439" numCol="2">
            <a:noAutofit/>
          </a:bodyPr>
          <a:lstStyle>
            <a:lvl1pPr defTabSz="1828800">
              <a:spcBef>
                <a:spcPts val="0"/>
              </a:spcBef>
              <a:defRPr sz="1200">
                <a:latin typeface="Montserrat Thin Regular"/>
                <a:ea typeface="Montserrat Thin Regular"/>
                <a:cs typeface="Montserrat Thin Regular"/>
                <a:sym typeface="Montserrat Thin Regular"/>
              </a:defRPr>
            </a:lvl1pPr>
          </a:lstStyle>
          <a:p>
            <a:pPr marL="357188" indent="-357188">
              <a:buFont typeface="Wingdings" panose="05000000000000000000" pitchFamily="2" charset="2"/>
              <a:buChar char="Ø"/>
            </a:pPr>
            <a:r>
              <a:rPr sz="1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Автомобильные</a:t>
            </a:r>
            <a:r>
              <a:rPr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грузоперевозки</a:t>
            </a:r>
            <a:endParaRPr lang="ru-RU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57188" indent="-357188">
              <a:buFont typeface="Wingdings" panose="05000000000000000000" pitchFamily="2" charset="2"/>
              <a:buChar char="Ø"/>
            </a:pPr>
            <a:endParaRPr lang="ru-R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57188" indent="-357188">
              <a:buFont typeface="Wingdings" panose="05000000000000000000" pitchFamily="2" charset="2"/>
              <a:buChar char="Ø"/>
            </a:pPr>
            <a:endParaRPr lang="ru-RU" sz="1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57188" indent="-357188">
              <a:buFont typeface="Wingdings" panose="05000000000000000000" pitchFamily="2" charset="2"/>
              <a:buChar char="Ø"/>
            </a:pPr>
            <a:r>
              <a:rPr lang="ru-RU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Пропускные способности </a:t>
            </a:r>
            <a:r>
              <a:rPr lang="ru-RU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портов</a:t>
            </a:r>
          </a:p>
          <a:p>
            <a:endParaRPr sz="1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7" name="TextBox 240">
            <a:extLst>
              <a:ext uri="{FF2B5EF4-FFF2-40B4-BE49-F238E27FC236}">
                <a16:creationId xmlns:a16="http://schemas.microsoft.com/office/drawing/2014/main" id="{A98C2524-52CD-4DD8-BE41-E6F7EB6FCC9A}"/>
              </a:ext>
            </a:extLst>
          </p:cNvPr>
          <p:cNvSpPr txBox="1"/>
          <p:nvPr/>
        </p:nvSpPr>
        <p:spPr>
          <a:xfrm>
            <a:off x="1106927" y="2414360"/>
            <a:ext cx="5260417" cy="331384"/>
          </a:xfrm>
          <a:prstGeom prst="rect">
            <a:avLst/>
          </a:prstGeom>
          <a:solidFill>
            <a:srgbClr val="F2F2F2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tIns="91439" bIns="91439" anchor="ctr">
            <a:noAutofit/>
          </a:bodyPr>
          <a:lstStyle>
            <a:lvl1pPr algn="ctr" defTabSz="1828800">
              <a:spcBef>
                <a:spcPts val="0"/>
              </a:spcBef>
              <a:defRPr sz="1800">
                <a:latin typeface="Montserrat Thin Bold"/>
                <a:ea typeface="Montserrat Thin Bold"/>
                <a:cs typeface="Montserrat Thin Bold"/>
                <a:sym typeface="Montserrat Thin Bold"/>
              </a:defRPr>
            </a:lvl1pPr>
          </a:lstStyle>
          <a:p>
            <a:r>
              <a:rPr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</a:t>
            </a:r>
            <a:r>
              <a:rPr lang="ru-RU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аза данных</a:t>
            </a:r>
            <a:r>
              <a:rPr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ФТС</a:t>
            </a:r>
          </a:p>
        </p:txBody>
      </p:sp>
      <p:sp>
        <p:nvSpPr>
          <p:cNvPr id="70" name="TextBox 48">
            <a:extLst>
              <a:ext uri="{FF2B5EF4-FFF2-40B4-BE49-F238E27FC236}">
                <a16:creationId xmlns:a16="http://schemas.microsoft.com/office/drawing/2014/main" id="{21E16AA8-3765-4693-B3DD-23D77BC6265B}"/>
              </a:ext>
            </a:extLst>
          </p:cNvPr>
          <p:cNvSpPr txBox="1"/>
          <p:nvPr/>
        </p:nvSpPr>
        <p:spPr>
          <a:xfrm>
            <a:off x="1106927" y="2941724"/>
            <a:ext cx="5260417" cy="11311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tIns="91439" bIns="91439" numCol="2">
            <a:noAutofit/>
          </a:bodyPr>
          <a:lstStyle>
            <a:lvl1pPr defTabSz="1828800">
              <a:spcBef>
                <a:spcPts val="0"/>
              </a:spcBef>
              <a:defRPr sz="1200">
                <a:latin typeface="Montserrat Thin Regular"/>
                <a:ea typeface="Montserrat Thin Regular"/>
                <a:cs typeface="Montserrat Thin Regular"/>
                <a:sym typeface="Montserrat Thin Regular"/>
              </a:defRPr>
            </a:lvl1pPr>
          </a:lstStyle>
          <a:p>
            <a:pPr marL="446088" indent="-446088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ru-RU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Данны</a:t>
            </a:r>
            <a:r>
              <a:rPr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 ВЭД</a:t>
            </a:r>
            <a:endParaRPr lang="ru-RU" sz="1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46088" indent="-446088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Корреспонденции </a:t>
            </a: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водного и ж/д транспорта</a:t>
            </a:r>
          </a:p>
          <a:p>
            <a:pPr marL="446088" indent="-446088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Сведения  о работе портов </a:t>
            </a:r>
          </a:p>
          <a:p>
            <a:pPr marL="446088" indent="-446088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Скорости продвижения грузов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A1824D3A-C847-4198-941E-87B37014BD08}"/>
              </a:ext>
            </a:extLst>
          </p:cNvPr>
          <p:cNvSpPr txBox="1"/>
          <p:nvPr/>
        </p:nvSpPr>
        <p:spPr>
          <a:xfrm>
            <a:off x="6788028" y="2100925"/>
            <a:ext cx="4390281" cy="10310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57188" indent="-357188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Госстатистика по объемам производства: </a:t>
            </a: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промышленность, сельское хозяйство</a:t>
            </a:r>
            <a:endParaRPr lang="ru-RU" sz="1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57188" indent="-357188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ru-RU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Госстатистика межрегиональной торговли: </a:t>
            </a:r>
            <a:br>
              <a:rPr lang="ru-RU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с/х продукция</a:t>
            </a:r>
            <a:r>
              <a:rPr lang="ru-RU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промпродукция</a:t>
            </a:r>
            <a:endParaRPr lang="ru-R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3480C928-D5E3-4C7B-B77C-7338582116B3}"/>
              </a:ext>
            </a:extLst>
          </p:cNvPr>
          <p:cNvSpPr txBox="1"/>
          <p:nvPr/>
        </p:nvSpPr>
        <p:spPr>
          <a:xfrm>
            <a:off x="1106926" y="3971965"/>
            <a:ext cx="5260416" cy="307777"/>
          </a:xfrm>
          <a:prstGeom prst="rect">
            <a:avLst/>
          </a:prstGeom>
          <a:solidFill>
            <a:srgbClr val="F2F2F2"/>
          </a:solidFill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  <a:sym typeface="Montserrat Thin Bold"/>
              </a:rPr>
              <a:t>СКДФ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840CBB65-7240-4405-AC50-A302DD2029DC}"/>
              </a:ext>
            </a:extLst>
          </p:cNvPr>
          <p:cNvSpPr txBox="1"/>
          <p:nvPr/>
        </p:nvSpPr>
        <p:spPr>
          <a:xfrm>
            <a:off x="1106926" y="4364781"/>
            <a:ext cx="526041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46088" indent="-446088">
              <a:buFont typeface="Wingdings" panose="05000000000000000000" pitchFamily="2" charset="2"/>
              <a:buChar char="Ø"/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Опорная дорожная сеть</a:t>
            </a:r>
          </a:p>
        </p:txBody>
      </p:sp>
      <p:sp>
        <p:nvSpPr>
          <p:cNvPr id="74" name="TextBox 240">
            <a:extLst>
              <a:ext uri="{FF2B5EF4-FFF2-40B4-BE49-F238E27FC236}">
                <a16:creationId xmlns:a16="http://schemas.microsoft.com/office/drawing/2014/main" id="{3EA07FC7-52B0-4B83-A64D-30B1ACD94E6B}"/>
              </a:ext>
            </a:extLst>
          </p:cNvPr>
          <p:cNvSpPr txBox="1"/>
          <p:nvPr/>
        </p:nvSpPr>
        <p:spPr>
          <a:xfrm>
            <a:off x="6788028" y="1322967"/>
            <a:ext cx="4390281" cy="332887"/>
          </a:xfrm>
          <a:prstGeom prst="rect">
            <a:avLst/>
          </a:prstGeom>
          <a:solidFill>
            <a:srgbClr val="F2F2F2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tIns="91439" bIns="91439" anchor="ctr">
            <a:noAutofit/>
          </a:bodyPr>
          <a:lstStyle>
            <a:lvl1pPr algn="ctr" defTabSz="1828800">
              <a:spcBef>
                <a:spcPts val="0"/>
              </a:spcBef>
              <a:defRPr sz="1800">
                <a:latin typeface="Montserrat Thin Bold"/>
                <a:ea typeface="Montserrat Thin Bold"/>
                <a:cs typeface="Montserrat Thin Bold"/>
                <a:sym typeface="Montserrat Thin Bold"/>
              </a:defRPr>
            </a:lvl1pPr>
          </a:lstStyle>
          <a:p>
            <a:r>
              <a:rPr lang="ru-RU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Государственная статистика</a:t>
            </a:r>
            <a:endParaRPr sz="1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Номер слайда 4">
            <a:extLst>
              <a:ext uri="{FF2B5EF4-FFF2-40B4-BE49-F238E27FC236}">
                <a16:creationId xmlns:a16="http://schemas.microsoft.com/office/drawing/2014/main" id="{13076A0D-41B5-4098-AC8C-1018EC242F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53794" y="6368532"/>
            <a:ext cx="2743200" cy="365125"/>
          </a:xfrm>
        </p:spPr>
        <p:txBody>
          <a:bodyPr/>
          <a:lstStyle/>
          <a:p>
            <a:fld id="{6BC03A72-FF8F-4EA6-9DE2-DEA28CA0950A}" type="slidenum">
              <a:rPr lang="ru-RU" smtClean="0">
                <a:latin typeface="Arial" panose="020B0604020202020204" pitchFamily="34" charset="0"/>
                <a:cs typeface="Arial" panose="020B0604020202020204" pitchFamily="34" charset="0"/>
              </a:rPr>
              <a:t>26</a:t>
            </a:fld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046206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: загнутый угол 4">
            <a:extLst>
              <a:ext uri="{FF2B5EF4-FFF2-40B4-BE49-F238E27FC236}">
                <a16:creationId xmlns:a16="http://schemas.microsoft.com/office/drawing/2014/main" id="{DF9EB3CD-8947-4C92-BEBB-CCFCB35C3EEF}"/>
              </a:ext>
            </a:extLst>
          </p:cNvPr>
          <p:cNvSpPr/>
          <p:nvPr/>
        </p:nvSpPr>
        <p:spPr>
          <a:xfrm>
            <a:off x="1112292" y="848388"/>
            <a:ext cx="10345700" cy="1027064"/>
          </a:xfrm>
          <a:prstGeom prst="foldedCorner">
            <a:avLst>
              <a:gd name="adj" fmla="val 0"/>
            </a:avLst>
          </a:prstGeom>
          <a:solidFill>
            <a:srgbClr val="F2F2F2"/>
          </a:solidFill>
          <a:ln>
            <a:solidFill>
              <a:srgbClr val="F2F2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rgbClr val="AA13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Площадки Минтранса России для обсуждения вопросов транспорта </a:t>
            </a:r>
            <a:br>
              <a:rPr lang="ru-RU" sz="2000" b="1" dirty="0">
                <a:solidFill>
                  <a:srgbClr val="AA131B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b="1" dirty="0">
                <a:solidFill>
                  <a:srgbClr val="AA13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представителями бизнеса, ФОИВ и экспертного сообщества</a:t>
            </a:r>
            <a:endParaRPr lang="ru-RU" sz="2000" b="1" dirty="0">
              <a:solidFill>
                <a:srgbClr val="AA131B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Овал 9">
            <a:extLst>
              <a:ext uri="{FF2B5EF4-FFF2-40B4-BE49-F238E27FC236}">
                <a16:creationId xmlns:a16="http://schemas.microsoft.com/office/drawing/2014/main" id="{E03454A2-ECC6-436D-A7E0-3320F463451C}"/>
              </a:ext>
            </a:extLst>
          </p:cNvPr>
          <p:cNvSpPr/>
          <p:nvPr/>
        </p:nvSpPr>
        <p:spPr>
          <a:xfrm>
            <a:off x="471716" y="848389"/>
            <a:ext cx="1027063" cy="1027063"/>
          </a:xfrm>
          <a:prstGeom prst="ellipse">
            <a:avLst/>
          </a:prstGeom>
          <a:solidFill>
            <a:schemeClr val="bg1"/>
          </a:solidFill>
          <a:ln>
            <a:solidFill>
              <a:srgbClr val="F2F2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3F082B09-D0A0-4B00-BFCE-CF226108746A}"/>
              </a:ext>
            </a:extLst>
          </p:cNvPr>
          <p:cNvSpPr/>
          <p:nvPr/>
        </p:nvSpPr>
        <p:spPr>
          <a:xfrm>
            <a:off x="-1" y="333375"/>
            <a:ext cx="12192000" cy="360000"/>
          </a:xfrm>
          <a:prstGeom prst="rect">
            <a:avLst/>
          </a:prstGeom>
          <a:solidFill>
            <a:srgbClr val="1A294A"/>
          </a:solidFill>
          <a:ln>
            <a:noFill/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rIns="360000" rtlCol="0" anchor="b"/>
          <a:lstStyle/>
          <a:p>
            <a:pPr algn="ctr">
              <a:lnSpc>
                <a:spcPct val="150000"/>
              </a:lnSpc>
            </a:pPr>
            <a:r>
              <a:rPr lang="ru-RU" b="1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Координационные органы Минтранса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9D65E5B-5CEF-495B-AA2D-CF833ABB1BE0}"/>
              </a:ext>
            </a:extLst>
          </p:cNvPr>
          <p:cNvSpPr txBox="1"/>
          <p:nvPr/>
        </p:nvSpPr>
        <p:spPr>
          <a:xfrm>
            <a:off x="914400" y="2030466"/>
            <a:ext cx="10543592" cy="4482996"/>
          </a:xfrm>
          <a:prstGeom prst="rect">
            <a:avLst/>
          </a:prstGeom>
          <a:noFill/>
        </p:spPr>
        <p:txBody>
          <a:bodyPr wrap="square" numCol="2">
            <a:noAutofit/>
          </a:bodyPr>
          <a:lstStyle/>
          <a:p>
            <a:pPr marL="269875" indent="-269875" algn="just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ru-RU" sz="1400" b="1" i="0" u="none" strike="noStrike" dirty="0">
                <a:solidFill>
                  <a:srgbClr val="1B2A4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Коллегия</a:t>
            </a:r>
            <a:r>
              <a:rPr lang="ru-RU" sz="1400" b="0" i="0" u="none" strike="noStrike" dirty="0">
                <a:solidFill>
                  <a:srgbClr val="1B2A4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Минтранса России</a:t>
            </a:r>
            <a:endParaRPr lang="ru-RU" sz="1400" b="0" i="0" dirty="0">
              <a:solidFill>
                <a:srgbClr val="1B2A4B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69875" indent="-269875" algn="just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ru-RU" sz="1400" b="0" i="0" u="none" strike="noStrike" dirty="0">
                <a:solidFill>
                  <a:srgbClr val="1B2A4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Координационный совет ветеранских организаций</a:t>
            </a:r>
            <a:endParaRPr lang="ru-RU" sz="1400" b="0" i="0" dirty="0">
              <a:solidFill>
                <a:srgbClr val="1B2A4B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69875" indent="-269875" algn="just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ru-RU" sz="1400" b="0" i="0" u="none" strike="noStrike" dirty="0">
                <a:solidFill>
                  <a:srgbClr val="1B2A4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Координационный совет по вопросам страхования </a:t>
            </a:r>
            <a:br>
              <a:rPr lang="ru-RU" sz="1400" b="0" i="0" u="none" strike="noStrike" dirty="0">
                <a:solidFill>
                  <a:srgbClr val="1B2A4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400" b="0" i="0" u="none" strike="noStrike" dirty="0">
                <a:solidFill>
                  <a:srgbClr val="1B2A4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на транспорте</a:t>
            </a:r>
          </a:p>
          <a:p>
            <a:pPr marL="269875" indent="-269875" algn="just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ru-RU" sz="1400" b="0" i="0" u="none" strike="noStrike" dirty="0">
                <a:solidFill>
                  <a:srgbClr val="1B2A4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Координационный совет по </a:t>
            </a:r>
            <a:r>
              <a:rPr lang="ru-RU" sz="1400" b="1" i="0" u="none" strike="noStrike" dirty="0">
                <a:solidFill>
                  <a:srgbClr val="1B2A4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законотворческой деятельности</a:t>
            </a:r>
            <a:endParaRPr lang="ru-RU" sz="1400" b="1" i="0" dirty="0">
              <a:solidFill>
                <a:srgbClr val="1B2A4B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69875" indent="-269875" algn="just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ru-RU" sz="1400" b="0" i="0" u="none" strike="noStrike" dirty="0">
                <a:solidFill>
                  <a:srgbClr val="1B2A4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Координационный совет по инвестициям</a:t>
            </a:r>
            <a:endParaRPr lang="ru-RU" sz="1400" b="0" i="0" dirty="0">
              <a:solidFill>
                <a:srgbClr val="1B2A4B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69875" indent="-269875" algn="just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ru-RU" sz="1400" b="0" i="0" u="none" strike="noStrike" dirty="0">
                <a:solidFill>
                  <a:srgbClr val="1B2A4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Координационный совет по патриотическому воспитанию</a:t>
            </a:r>
            <a:endParaRPr lang="ru-RU" sz="1400" b="0" i="0" dirty="0">
              <a:solidFill>
                <a:srgbClr val="1B2A4B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69875" indent="-269875" algn="just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ru-RU" sz="1400" b="0" i="0" u="none" strike="noStrike" dirty="0">
                <a:solidFill>
                  <a:srgbClr val="1B2A4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Координационный совет по развитию </a:t>
            </a:r>
            <a:r>
              <a:rPr lang="ru-RU" sz="1400" b="1" i="0" u="none" strike="noStrike" dirty="0">
                <a:solidFill>
                  <a:srgbClr val="1B2A4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малого и среднего предпринимательства </a:t>
            </a:r>
            <a:r>
              <a:rPr lang="ru-RU" sz="1400" b="0" i="0" u="none" strike="noStrike" dirty="0">
                <a:solidFill>
                  <a:srgbClr val="1B2A4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в сфере транспорта</a:t>
            </a:r>
            <a:endParaRPr lang="ru-RU" sz="1400" b="0" i="0" dirty="0">
              <a:solidFill>
                <a:srgbClr val="1B2A4B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69875" indent="-269875" algn="just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ru-RU" sz="1400" b="0" i="0" u="none" strike="noStrike" dirty="0">
                <a:solidFill>
                  <a:srgbClr val="1B2A4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Координационный совет </a:t>
            </a:r>
            <a:r>
              <a:rPr lang="ru-RU" sz="1400" b="1" i="0" u="none" strike="noStrike" dirty="0">
                <a:solidFill>
                  <a:srgbClr val="1B2A4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по развитию транспортной системы г. Москвы </a:t>
            </a:r>
            <a:r>
              <a:rPr lang="ru-RU" sz="1400" b="0" i="0" u="none" strike="noStrike" dirty="0">
                <a:solidFill>
                  <a:srgbClr val="1B2A4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и Московской области</a:t>
            </a:r>
            <a:endParaRPr lang="ru-RU" sz="1400" b="0" i="0" dirty="0">
              <a:solidFill>
                <a:srgbClr val="1B2A4B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69875" indent="-269875" algn="just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ru-RU" sz="1400" b="0" i="0" u="none" strike="noStrike" dirty="0">
                <a:solidFill>
                  <a:srgbClr val="1B2A4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Координационный совет </a:t>
            </a:r>
            <a:r>
              <a:rPr lang="ru-RU" sz="1400" b="1" i="0" u="none" strike="noStrike" dirty="0">
                <a:solidFill>
                  <a:srgbClr val="1B2A4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по развитию транспортной системы г. Санкт-Петербурга </a:t>
            </a:r>
            <a:r>
              <a:rPr lang="ru-RU" sz="1400" b="0" i="0" u="none" strike="noStrike" dirty="0">
                <a:solidFill>
                  <a:srgbClr val="1B2A4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ru-RU" sz="1400" b="0" i="0" u="none" strike="noStrike" dirty="0" err="1">
                <a:solidFill>
                  <a:srgbClr val="1B2A4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Лен.области</a:t>
            </a:r>
            <a:endParaRPr lang="ru-RU" sz="1400" b="0" i="0" dirty="0">
              <a:solidFill>
                <a:srgbClr val="1B2A4B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69875" indent="-269875" algn="just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ru-RU" sz="1400" b="0" i="0" u="none" strike="noStrike" dirty="0">
                <a:solidFill>
                  <a:srgbClr val="1B2A4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Экспертный совет Минтранса по мониторингу </a:t>
            </a:r>
            <a:br>
              <a:rPr lang="ru-RU" sz="1400" b="0" i="0" u="none" strike="noStrike" dirty="0">
                <a:solidFill>
                  <a:srgbClr val="1B2A4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400" b="0" i="0" u="none" strike="noStrike" dirty="0">
                <a:solidFill>
                  <a:srgbClr val="1B2A4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и оценке качества </a:t>
            </a:r>
            <a:r>
              <a:rPr lang="ru-RU" sz="1400" b="1" i="0" u="none" strike="noStrike" dirty="0">
                <a:solidFill>
                  <a:srgbClr val="1B2A4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разработки документов транспортного планирования </a:t>
            </a:r>
            <a:r>
              <a:rPr lang="ru-RU" sz="1400" b="0" i="0" u="none" strike="noStrike" dirty="0">
                <a:solidFill>
                  <a:srgbClr val="1B2A4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субъектов РФ</a:t>
            </a:r>
            <a:endParaRPr lang="ru-RU" sz="1400" b="1" i="0" dirty="0">
              <a:solidFill>
                <a:srgbClr val="1B2A4B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31813" indent="-265113" algn="just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ru-RU" sz="1400" b="0" i="0" u="none" strike="noStrike" dirty="0">
                <a:solidFill>
                  <a:srgbClr val="1B2A4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Координационный совет представителей</a:t>
            </a:r>
            <a:r>
              <a:rPr lang="ru-RU" sz="1400" b="1" i="0" u="none" strike="noStrike" dirty="0">
                <a:solidFill>
                  <a:srgbClr val="1B2A4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автомобильного и городского пассажирского </a:t>
            </a:r>
            <a:r>
              <a:rPr lang="ru-RU" sz="1400" b="0" i="0" u="none" strike="noStrike" dirty="0">
                <a:solidFill>
                  <a:srgbClr val="1B2A4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транспорта</a:t>
            </a:r>
            <a:endParaRPr lang="ru-RU" sz="1400" b="0" i="0" dirty="0">
              <a:solidFill>
                <a:srgbClr val="1B2A4B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31813" indent="-265113" algn="just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ru-RU" sz="1400" b="0" i="0" u="none" strike="noStrike" dirty="0">
                <a:solidFill>
                  <a:srgbClr val="1B2A4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Межведомственная аттестационная комиссия для проведения профессиональной аттестации экспертов-техников, осуществляющих независимую экспертизу транспортных средств</a:t>
            </a:r>
            <a:endParaRPr lang="ru-RU" sz="1400" b="0" i="0" dirty="0">
              <a:solidFill>
                <a:srgbClr val="1B2A4B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31813" indent="-265113" algn="just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ru-RU" sz="1400" b="1" i="0" u="none" strike="noStrike" dirty="0">
                <a:solidFill>
                  <a:srgbClr val="1B2A4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Научно-технический</a:t>
            </a:r>
            <a:r>
              <a:rPr lang="ru-RU" sz="1400" b="0" i="0" u="none" strike="noStrike" dirty="0">
                <a:solidFill>
                  <a:srgbClr val="1B2A4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совет (НТС)</a:t>
            </a:r>
            <a:endParaRPr lang="ru-RU" sz="1400" b="0" i="0" dirty="0">
              <a:solidFill>
                <a:srgbClr val="1B2A4B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31813" indent="-265113" algn="just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ru-RU" sz="1400" b="1" i="0" u="none" strike="noStrike" dirty="0">
                <a:solidFill>
                  <a:srgbClr val="1B2A4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Общественный совет</a:t>
            </a:r>
            <a:endParaRPr lang="ru-RU" sz="1400" b="1" i="0" dirty="0">
              <a:solidFill>
                <a:srgbClr val="1B2A4B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31813" indent="-265113" algn="just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ru-RU" sz="1400" b="0" i="0" u="none" strike="noStrike" dirty="0">
                <a:solidFill>
                  <a:srgbClr val="1B2A4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Организационный комитет Минтранса</a:t>
            </a:r>
            <a:r>
              <a:rPr lang="ru-RU" sz="1400" dirty="0">
                <a:solidFill>
                  <a:srgbClr val="1B2A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i="0" u="none" strike="noStrike" dirty="0">
                <a:solidFill>
                  <a:srgbClr val="1B2A4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по </a:t>
            </a:r>
            <a:r>
              <a:rPr lang="ru-RU" sz="1400" b="1" i="0" u="none" strike="noStrike" dirty="0" err="1">
                <a:solidFill>
                  <a:srgbClr val="1B2A4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выставочно</a:t>
            </a:r>
            <a:r>
              <a:rPr lang="ru-RU" sz="1400" b="1" i="0" u="none" strike="noStrike" dirty="0">
                <a:solidFill>
                  <a:srgbClr val="1B2A4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-ярмарочной </a:t>
            </a:r>
            <a:r>
              <a:rPr lang="ru-RU" sz="1400" b="0" i="0" u="none" strike="noStrike" dirty="0">
                <a:solidFill>
                  <a:srgbClr val="1B2A4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деятельности</a:t>
            </a:r>
            <a:endParaRPr lang="ru-RU" sz="1400" b="0" i="0" dirty="0">
              <a:solidFill>
                <a:srgbClr val="1B2A4B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31813" indent="-265113" algn="just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ru-RU" sz="1400" b="0" i="0" u="none" strike="noStrike" dirty="0">
                <a:solidFill>
                  <a:srgbClr val="1B2A4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Организационный комитет по подготовке и проведению </a:t>
            </a:r>
            <a:r>
              <a:rPr lang="ru-RU" sz="1400" b="1" i="0" u="none" strike="noStrike" dirty="0">
                <a:solidFill>
                  <a:srgbClr val="1B2A4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Транспортной недели</a:t>
            </a:r>
            <a:endParaRPr lang="ru-RU" sz="1400" b="1" i="0" dirty="0">
              <a:solidFill>
                <a:srgbClr val="1B2A4B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31813" indent="-265113" algn="just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ru-RU" sz="1400" b="1" i="0" u="none" strike="noStrike" dirty="0">
                <a:solidFill>
                  <a:srgbClr val="1B2A4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Профсоюз </a:t>
            </a:r>
            <a:r>
              <a:rPr lang="ru-RU" sz="1400" b="0" i="0" u="none" strike="noStrike" dirty="0">
                <a:solidFill>
                  <a:srgbClr val="1B2A4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Минтранса России</a:t>
            </a:r>
            <a:endParaRPr lang="ru-RU" sz="1400" b="0" i="0" dirty="0">
              <a:solidFill>
                <a:srgbClr val="1B2A4B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31813" indent="-265113" algn="just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ru-RU" sz="1400" b="1" i="0" u="none" strike="noStrike" dirty="0">
                <a:solidFill>
                  <a:srgbClr val="1B2A4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Студенческий совет</a:t>
            </a:r>
          </a:p>
          <a:p>
            <a:pPr marL="531813" indent="-265113" algn="just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ru-RU" sz="1400" b="0" i="0" u="none" strike="noStrike" dirty="0">
                <a:solidFill>
                  <a:srgbClr val="1B2A4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Координационный совет </a:t>
            </a:r>
            <a:r>
              <a:rPr lang="ru-RU" sz="1400" b="1" i="0" u="none" strike="noStrike" dirty="0">
                <a:solidFill>
                  <a:srgbClr val="1B2A4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по транспортному образованию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5FF27D9-AF5E-4E85-B973-1F15B157BFE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833" y="848390"/>
            <a:ext cx="1027063" cy="1027063"/>
          </a:xfrm>
          <a:prstGeom prst="rect">
            <a:avLst/>
          </a:prstGeom>
        </p:spPr>
      </p:pic>
      <p:sp>
        <p:nvSpPr>
          <p:cNvPr id="7" name="Номер слайда 4">
            <a:extLst>
              <a:ext uri="{FF2B5EF4-FFF2-40B4-BE49-F238E27FC236}">
                <a16:creationId xmlns:a16="http://schemas.microsoft.com/office/drawing/2014/main" id="{C3E2640F-8EE7-4E89-9B81-BA4FCEDD43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6BC03A72-FF8F-4EA6-9DE2-DEA28CA0950A}" type="slidenum">
              <a:rPr lang="ru-RU" smtClean="0">
                <a:latin typeface="Arial" panose="020B0604020202020204" pitchFamily="34" charset="0"/>
                <a:cs typeface="Arial" panose="020B0604020202020204" pitchFamily="34" charset="0"/>
              </a:rPr>
              <a:t>27</a:t>
            </a:fld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164319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4D786C12-58EF-4418-90BD-9F127E92BFD6}"/>
              </a:ext>
            </a:extLst>
          </p:cNvPr>
          <p:cNvSpPr/>
          <p:nvPr/>
        </p:nvSpPr>
        <p:spPr>
          <a:xfrm>
            <a:off x="3976626" y="4020475"/>
            <a:ext cx="4097994" cy="2215314"/>
          </a:xfrm>
          <a:prstGeom prst="rect">
            <a:avLst/>
          </a:prstGeom>
          <a:solidFill>
            <a:srgbClr val="F2F2F2"/>
          </a:solidFill>
          <a:ln>
            <a:solidFill>
              <a:srgbClr val="F2F2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3F082B09-D0A0-4B00-BFCE-CF226108746A}"/>
              </a:ext>
            </a:extLst>
          </p:cNvPr>
          <p:cNvSpPr/>
          <p:nvPr/>
        </p:nvSpPr>
        <p:spPr>
          <a:xfrm>
            <a:off x="-1" y="333375"/>
            <a:ext cx="12192000" cy="360000"/>
          </a:xfrm>
          <a:prstGeom prst="rect">
            <a:avLst/>
          </a:prstGeom>
          <a:solidFill>
            <a:srgbClr val="1A294A"/>
          </a:solidFill>
          <a:ln>
            <a:noFill/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rIns="360000" rtlCol="0" anchor="ctr"/>
          <a:lstStyle/>
          <a:p>
            <a:pPr algn="ctr"/>
            <a:r>
              <a:rPr lang="ru-RU" sz="1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Общественная палата Российской Федерации</a:t>
            </a:r>
            <a:endParaRPr lang="ru-RU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E691BB5A-EBC8-43C0-A960-29E9CC9C59A4}"/>
              </a:ext>
            </a:extLst>
          </p:cNvPr>
          <p:cNvSpPr/>
          <p:nvPr/>
        </p:nvSpPr>
        <p:spPr>
          <a:xfrm>
            <a:off x="1758460" y="1055330"/>
            <a:ext cx="8675077" cy="429736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A41E25">
                  <a:shade val="30000"/>
                  <a:satMod val="115000"/>
                </a:srgbClr>
              </a:gs>
              <a:gs pos="50000">
                <a:srgbClr val="A41E25">
                  <a:shade val="67500"/>
                  <a:satMod val="115000"/>
                </a:srgbClr>
              </a:gs>
              <a:gs pos="100000">
                <a:srgbClr val="A41E25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solidFill>
              <a:srgbClr val="A41E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МИССИЯ ОБЩЕСТВЕННОЙ ПАЛАТЫ РОССИИ</a:t>
            </a:r>
            <a:endParaRPr lang="ru-RU" b="0" i="0" dirty="0"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5F6BA1F-F0D2-4D9A-87A5-95FFB91270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2541" y="3933263"/>
            <a:ext cx="4142833" cy="2221663"/>
          </a:xfrm>
          <a:prstGeom prst="rect">
            <a:avLst/>
          </a:prstGeom>
        </p:spPr>
      </p:pic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id="{5C803D7D-E6D0-411C-B44C-0CE130A2ACAB}"/>
              </a:ext>
            </a:extLst>
          </p:cNvPr>
          <p:cNvSpPr/>
          <p:nvPr/>
        </p:nvSpPr>
        <p:spPr>
          <a:xfrm>
            <a:off x="8501409" y="1758578"/>
            <a:ext cx="3060351" cy="4677603"/>
          </a:xfrm>
          <a:prstGeom prst="roundRect">
            <a:avLst>
              <a:gd name="adj" fmla="val 20755"/>
            </a:avLst>
          </a:prstGeom>
          <a:gradFill flip="none" rotWithShape="1">
            <a:gsLst>
              <a:gs pos="0">
                <a:srgbClr val="1D9A78">
                  <a:shade val="30000"/>
                  <a:satMod val="115000"/>
                </a:srgbClr>
              </a:gs>
              <a:gs pos="50000">
                <a:srgbClr val="1D9A78">
                  <a:shade val="67500"/>
                  <a:satMod val="115000"/>
                </a:srgbClr>
              </a:gs>
              <a:gs pos="100000">
                <a:srgbClr val="1D9A78">
                  <a:shade val="100000"/>
                  <a:satMod val="115000"/>
                </a:srgbClr>
              </a:gs>
            </a:gsLst>
            <a:lin ang="5400000" scaled="1"/>
            <a:tileRect/>
          </a:gradFill>
          <a:ln w="12700">
            <a:solidFill>
              <a:srgbClr val="1D9A78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Структура </a:t>
            </a:r>
            <a:br>
              <a:rPr lang="ru-RU" sz="1600" b="1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Общественной палаты РФ</a:t>
            </a:r>
          </a:p>
          <a:p>
            <a:pPr algn="ctr">
              <a:spcAft>
                <a:spcPts val="600"/>
              </a:spcAft>
            </a:pPr>
            <a:endParaRPr lang="ru-RU" sz="1600" b="0" i="0" dirty="0"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ru-RU" sz="160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Совет ОП РФ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ru-RU" sz="160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Комиссии </a:t>
            </a:r>
            <a:r>
              <a:rPr lang="ru-RU" sz="1600" i="1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(20)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ru-RU" sz="1600" u="none" strike="noStrike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Межкомиссионные</a:t>
            </a:r>
            <a:r>
              <a:rPr lang="ru-RU" sz="160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рабочие группы </a:t>
            </a:r>
            <a:r>
              <a:rPr lang="ru-RU" sz="1600" i="1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(4)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ru-RU" sz="160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Координационные советы </a:t>
            </a:r>
            <a:r>
              <a:rPr lang="ru-RU" sz="1600" i="1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(16)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ru-RU" sz="160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Рабочие группы </a:t>
            </a:r>
            <a:r>
              <a:rPr lang="ru-RU" sz="1600" i="1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(10)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ru-RU" sz="160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Научно-консультативный совет</a:t>
            </a:r>
            <a:endParaRPr lang="ru-RU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Прямоугольник: скругленные углы 14">
            <a:extLst>
              <a:ext uri="{FF2B5EF4-FFF2-40B4-BE49-F238E27FC236}">
                <a16:creationId xmlns:a16="http://schemas.microsoft.com/office/drawing/2014/main" id="{558CBA2F-B8AB-438A-8652-21A3FC3E7A5C}"/>
              </a:ext>
            </a:extLst>
          </p:cNvPr>
          <p:cNvSpPr/>
          <p:nvPr/>
        </p:nvSpPr>
        <p:spPr>
          <a:xfrm>
            <a:off x="630240" y="1758578"/>
            <a:ext cx="3060351" cy="4657029"/>
          </a:xfrm>
          <a:prstGeom prst="roundRect">
            <a:avLst>
              <a:gd name="adj" fmla="val 20755"/>
            </a:avLst>
          </a:prstGeom>
          <a:gradFill flip="none" rotWithShape="1">
            <a:gsLst>
              <a:gs pos="0">
                <a:srgbClr val="1D9A78">
                  <a:shade val="30000"/>
                  <a:satMod val="115000"/>
                </a:srgbClr>
              </a:gs>
              <a:gs pos="50000">
                <a:srgbClr val="1D9A78">
                  <a:shade val="67500"/>
                  <a:satMod val="115000"/>
                </a:srgbClr>
              </a:gs>
              <a:gs pos="100000">
                <a:srgbClr val="1D9A78">
                  <a:shade val="100000"/>
                  <a:satMod val="115000"/>
                </a:srgbClr>
              </a:gs>
            </a:gsLst>
            <a:lin ang="5400000" scaled="1"/>
            <a:tileRect/>
          </a:gradFill>
          <a:ln w="12700">
            <a:solidFill>
              <a:srgbClr val="1D9A78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spcAft>
                <a:spcPts val="1000"/>
              </a:spcAft>
              <a:buFont typeface="Wingdings" panose="05000000000000000000" pitchFamily="2" charset="2"/>
              <a:buChar char="Ø"/>
            </a:pPr>
            <a:r>
              <a:rPr lang="ru-RU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 участии Общественной палаты </a:t>
            </a:r>
            <a:br>
              <a:rPr lang="ru-RU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РФ обсуждаются критичные вопросы, влияющие на жизнедеятельность населения</a:t>
            </a:r>
          </a:p>
          <a:p>
            <a:pPr marL="285750" indent="-285750">
              <a:spcAft>
                <a:spcPts val="1000"/>
              </a:spcAft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все </a:t>
            </a:r>
            <a:r>
              <a:rPr lang="ru-RU" sz="16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ФОИВы</a:t>
            </a:r>
            <a:r>
              <a:rPr lang="ru-RU" sz="160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имеют свой Общественный совет</a:t>
            </a:r>
          </a:p>
          <a:p>
            <a:pPr marL="285750" indent="-285750">
              <a:spcAft>
                <a:spcPts val="1000"/>
              </a:spcAft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все регионы имеют свою региональную  Общественную палату</a:t>
            </a:r>
            <a:r>
              <a:rPr lang="ru-RU" sz="160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6" name="Прямоугольник: скругленные углы 15">
            <a:extLst>
              <a:ext uri="{FF2B5EF4-FFF2-40B4-BE49-F238E27FC236}">
                <a16:creationId xmlns:a16="http://schemas.microsoft.com/office/drawing/2014/main" id="{F586BBC9-B0D7-4200-BBE6-E00E348232AD}"/>
              </a:ext>
            </a:extLst>
          </p:cNvPr>
          <p:cNvSpPr/>
          <p:nvPr/>
        </p:nvSpPr>
        <p:spPr>
          <a:xfrm>
            <a:off x="3927230" y="1758578"/>
            <a:ext cx="4337539" cy="1911378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A41E25">
                  <a:shade val="30000"/>
                  <a:satMod val="115000"/>
                </a:srgbClr>
              </a:gs>
              <a:gs pos="50000">
                <a:srgbClr val="A41E25">
                  <a:shade val="67500"/>
                  <a:satMod val="115000"/>
                </a:srgbClr>
              </a:gs>
              <a:gs pos="100000">
                <a:srgbClr val="A41E25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solidFill>
              <a:srgbClr val="A41E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700" b="1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ОБЪЕДИНЯТЬ ОБЩЕСТВО </a:t>
            </a:r>
            <a:br>
              <a:rPr lang="ru-RU" sz="1700" b="1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700" b="1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В ДИАЛОГЕ С ВЛАСТЬЮ ДЛЯ ДОСТИЖЕНИЯ СИСТЕМНЫХ ИЗМЕНЕНИЙ</a:t>
            </a:r>
            <a:endParaRPr lang="ru-RU" sz="1700" b="0" dirty="0"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700" b="1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И СПРАВЕДЛИВЫХ РЕШЕНИЙ </a:t>
            </a:r>
            <a:br>
              <a:rPr lang="ru-RU" sz="1700" b="1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700" b="1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ДЛЯ ВСЕХ</a:t>
            </a:r>
          </a:p>
        </p:txBody>
      </p:sp>
      <p:sp>
        <p:nvSpPr>
          <p:cNvPr id="9" name="Номер слайда 4">
            <a:extLst>
              <a:ext uri="{FF2B5EF4-FFF2-40B4-BE49-F238E27FC236}">
                <a16:creationId xmlns:a16="http://schemas.microsoft.com/office/drawing/2014/main" id="{C7679DB1-8DFC-4E18-9B31-20E7CA9350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04595" y="6344568"/>
            <a:ext cx="2743200" cy="365125"/>
          </a:xfrm>
        </p:spPr>
        <p:txBody>
          <a:bodyPr/>
          <a:lstStyle/>
          <a:p>
            <a:fld id="{6BC03A72-FF8F-4EA6-9DE2-DEA28CA0950A}" type="slidenum">
              <a:rPr lang="ru-RU" smtClean="0">
                <a:latin typeface="Arial" panose="020B0604020202020204" pitchFamily="34" charset="0"/>
                <a:cs typeface="Arial" panose="020B0604020202020204" pitchFamily="34" charset="0"/>
              </a:rPr>
              <a:t>28</a:t>
            </a:fld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909671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id="{DF6FCD16-12FA-4C9A-938F-D96DDD668412}"/>
              </a:ext>
            </a:extLst>
          </p:cNvPr>
          <p:cNvSpPr/>
          <p:nvPr/>
        </p:nvSpPr>
        <p:spPr>
          <a:xfrm>
            <a:off x="1187516" y="925285"/>
            <a:ext cx="4908484" cy="709884"/>
          </a:xfrm>
          <a:prstGeom prst="roundRect">
            <a:avLst>
              <a:gd name="adj" fmla="val 50000"/>
            </a:avLst>
          </a:prstGeom>
          <a:solidFill>
            <a:srgbClr val="1B2A4B"/>
          </a:solidFill>
          <a:ln>
            <a:solidFill>
              <a:srgbClr val="F2F2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>
              <a:spcAft>
                <a:spcPts val="600"/>
              </a:spcAft>
            </a:pPr>
            <a:r>
              <a:rPr lang="ru-RU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ru-RU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ru-RU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переход на новую модель обслуживания</a:t>
            </a:r>
            <a:endParaRPr lang="ru-RU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C75D02E0-CC6E-4C4D-A4C4-F67FEB8A741B}"/>
              </a:ext>
            </a:extLst>
          </p:cNvPr>
          <p:cNvSpPr/>
          <p:nvPr/>
        </p:nvSpPr>
        <p:spPr>
          <a:xfrm>
            <a:off x="1292772" y="4689270"/>
            <a:ext cx="10058866" cy="1483281"/>
          </a:xfrm>
          <a:prstGeom prst="roundRect">
            <a:avLst>
              <a:gd name="adj" fmla="val 34382"/>
            </a:avLst>
          </a:prstGeom>
          <a:solidFill>
            <a:srgbClr val="F2F2F2"/>
          </a:solidFill>
          <a:ln>
            <a:solidFill>
              <a:srgbClr val="1B2A4B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3F082B09-D0A0-4B00-BFCE-CF226108746A}"/>
              </a:ext>
            </a:extLst>
          </p:cNvPr>
          <p:cNvSpPr/>
          <p:nvPr/>
        </p:nvSpPr>
        <p:spPr>
          <a:xfrm>
            <a:off x="-1" y="333375"/>
            <a:ext cx="12192000" cy="360000"/>
          </a:xfrm>
          <a:prstGeom prst="rect">
            <a:avLst/>
          </a:prstGeom>
          <a:solidFill>
            <a:srgbClr val="1A294A"/>
          </a:solidFill>
          <a:ln>
            <a:noFill/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rIns="360000" rtlCol="0" anchor="ctr"/>
          <a:lstStyle/>
          <a:p>
            <a:pPr algn="ctr"/>
            <a:r>
              <a:rPr lang="ru-RU" sz="1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Лучшие практики в регионах России. </a:t>
            </a:r>
            <a:r>
              <a:rPr lang="ru-RU" sz="18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Транспортная реформа в Тверской области</a:t>
            </a:r>
            <a:r>
              <a:rPr lang="ru-RU" sz="1800" b="1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(1/3)</a:t>
            </a:r>
            <a:endParaRPr lang="ru-RU" sz="1800" b="1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4" name="Номер слайда 4">
            <a:extLst>
              <a:ext uri="{FF2B5EF4-FFF2-40B4-BE49-F238E27FC236}">
                <a16:creationId xmlns:a16="http://schemas.microsoft.com/office/drawing/2014/main" id="{FD394603-6B16-41BF-8627-31AC86547B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37976" y="6394924"/>
            <a:ext cx="2552852" cy="312114"/>
          </a:xfrm>
        </p:spPr>
        <p:txBody>
          <a:bodyPr/>
          <a:lstStyle/>
          <a:p>
            <a:fld id="{6BC03A72-FF8F-4EA6-9DE2-DEA28CA0950A}" type="slidenum">
              <a:rPr lang="ru-RU" smtClean="0">
                <a:latin typeface="Arial" panose="020B0604020202020204" pitchFamily="34" charset="0"/>
                <a:cs typeface="Arial" panose="020B0604020202020204" pitchFamily="34" charset="0"/>
              </a:rPr>
              <a:t>29</a:t>
            </a:fld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03DD6E6-BDC9-4123-9C4D-29373E9E73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5500" y="1784447"/>
            <a:ext cx="9868755" cy="260626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8FE8020-E61F-4051-BA72-3D34B45DB76B}"/>
              </a:ext>
            </a:extLst>
          </p:cNvPr>
          <p:cNvSpPr txBox="1"/>
          <p:nvPr/>
        </p:nvSpPr>
        <p:spPr>
          <a:xfrm>
            <a:off x="1405500" y="4802945"/>
            <a:ext cx="2112110" cy="13080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ru-RU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≈ 500 </a:t>
            </a:r>
            <a:r>
              <a:rPr lang="ru-RU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тыс</a:t>
            </a: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человек  </a:t>
            </a:r>
            <a:endParaRPr lang="ru-RU" sz="1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spcAft>
                <a:spcPts val="600"/>
              </a:spcAft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Население города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62178B0-0AE5-4734-BF56-1167FC68293B}"/>
              </a:ext>
            </a:extLst>
          </p:cNvPr>
          <p:cNvSpPr txBox="1"/>
          <p:nvPr/>
        </p:nvSpPr>
        <p:spPr>
          <a:xfrm>
            <a:off x="7065908" y="4802945"/>
            <a:ext cx="1790579" cy="8771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ru-RU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≈ 471</a:t>
            </a:r>
            <a:endParaRPr lang="ru-RU" sz="1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spcAft>
                <a:spcPts val="600"/>
              </a:spcAft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Новых автобусов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AA8685C-240B-4B75-B47B-5D2C6F99A572}"/>
              </a:ext>
            </a:extLst>
          </p:cNvPr>
          <p:cNvSpPr txBox="1"/>
          <p:nvPr/>
        </p:nvSpPr>
        <p:spPr>
          <a:xfrm>
            <a:off x="3851028" y="4802945"/>
            <a:ext cx="3070702" cy="13080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ru-RU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≈ 200 </a:t>
            </a:r>
            <a:r>
              <a:rPr lang="ru-RU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тыс</a:t>
            </a: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человек в день  </a:t>
            </a:r>
            <a:endParaRPr lang="ru-RU" sz="1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spcAft>
                <a:spcPts val="600"/>
              </a:spcAft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Пассажиропоток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0485760-5176-4F5B-A2F7-480D149A050A}"/>
              </a:ext>
            </a:extLst>
          </p:cNvPr>
          <p:cNvSpPr txBox="1"/>
          <p:nvPr/>
        </p:nvSpPr>
        <p:spPr>
          <a:xfrm>
            <a:off x="9000665" y="4802945"/>
            <a:ext cx="2350973" cy="8771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ru-RU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≈ 4,2 </a:t>
            </a: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млн ₽</a:t>
            </a:r>
          </a:p>
          <a:p>
            <a:pPr algn="ctr">
              <a:spcAft>
                <a:spcPts val="600"/>
              </a:spcAft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Билетная выручка</a:t>
            </a:r>
          </a:p>
        </p:txBody>
      </p:sp>
      <p:sp>
        <p:nvSpPr>
          <p:cNvPr id="15" name="Прямоугольник: скругленные углы 14">
            <a:extLst>
              <a:ext uri="{FF2B5EF4-FFF2-40B4-BE49-F238E27FC236}">
                <a16:creationId xmlns:a16="http://schemas.microsoft.com/office/drawing/2014/main" id="{2EAF1745-3E4B-4B1F-BD66-2ED010A90172}"/>
              </a:ext>
            </a:extLst>
          </p:cNvPr>
          <p:cNvSpPr/>
          <p:nvPr/>
        </p:nvSpPr>
        <p:spPr>
          <a:xfrm>
            <a:off x="6232712" y="925285"/>
            <a:ext cx="5286625" cy="709884"/>
          </a:xfrm>
          <a:prstGeom prst="roundRect">
            <a:avLst>
              <a:gd name="adj" fmla="val 50000"/>
            </a:avLst>
          </a:prstGeom>
          <a:solidFill>
            <a:srgbClr val="1B2A4B"/>
          </a:solidFill>
          <a:ln>
            <a:solidFill>
              <a:srgbClr val="F2F2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>
              <a:spcAft>
                <a:spcPts val="600"/>
              </a:spcAft>
            </a:pPr>
            <a:r>
              <a:rPr lang="ru-RU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ru-RU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внедрение комплексного цифрового решения </a:t>
            </a:r>
            <a:endParaRPr lang="ru-RU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11808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BA823A76-138E-4D0E-8AFC-A1DEF9A6CD0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9351" y="1228733"/>
            <a:ext cx="672715" cy="672715"/>
          </a:xfrm>
          <a:prstGeom prst="rect">
            <a:avLst/>
          </a:prstGeom>
        </p:spPr>
      </p:pic>
      <p:sp>
        <p:nvSpPr>
          <p:cNvPr id="15" name="Прямоугольник: скругленные углы 14">
            <a:extLst>
              <a:ext uri="{FF2B5EF4-FFF2-40B4-BE49-F238E27FC236}">
                <a16:creationId xmlns:a16="http://schemas.microsoft.com/office/drawing/2014/main" id="{1BA69F6C-10A0-4C60-A875-15A97367DFFC}"/>
              </a:ext>
            </a:extLst>
          </p:cNvPr>
          <p:cNvSpPr/>
          <p:nvPr/>
        </p:nvSpPr>
        <p:spPr>
          <a:xfrm>
            <a:off x="2282468" y="1064872"/>
            <a:ext cx="3292779" cy="1000434"/>
          </a:xfrm>
          <a:prstGeom prst="roundRect">
            <a:avLst>
              <a:gd name="adj" fmla="val 26784"/>
            </a:avLst>
          </a:prstGeom>
          <a:solidFill>
            <a:srgbClr val="A41E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1" spc="-7" dirty="0">
                <a:solidFill>
                  <a:schemeClr val="bg1"/>
                </a:solidFill>
                <a:latin typeface="Arial" panose="020B0604020202020204" pitchFamily="34" charset="0"/>
                <a:ea typeface="DengXian Light" panose="02010600030101010101" pitchFamily="2" charset="-122"/>
                <a:cs typeface="Arial" panose="020B0604020202020204" pitchFamily="34" charset="0"/>
              </a:rPr>
              <a:t>ЭКСПЕРТНАЯ ПОДДЕРЖКА РЕШЕНИЙ</a:t>
            </a:r>
            <a:br>
              <a:rPr lang="ru-RU" sz="1200" b="1" spc="-7" dirty="0">
                <a:solidFill>
                  <a:schemeClr val="bg1"/>
                </a:solidFill>
                <a:latin typeface="Arial" panose="020B0604020202020204" pitchFamily="34" charset="0"/>
                <a:ea typeface="DengXian Light" panose="02010600030101010101" pitchFamily="2" charset="-122"/>
                <a:cs typeface="Arial" panose="020B0604020202020204" pitchFamily="34" charset="0"/>
              </a:rPr>
            </a:br>
            <a:endParaRPr lang="ru-RU" sz="1200" b="1" spc="-7" dirty="0">
              <a:solidFill>
                <a:schemeClr val="bg1"/>
              </a:solidFill>
              <a:latin typeface="Arial" panose="020B0604020202020204" pitchFamily="34" charset="0"/>
              <a:ea typeface="DengXian Light" panose="02010600030101010101" pitchFamily="2" charset="-122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1" spc="-7" dirty="0">
                <a:solidFill>
                  <a:schemeClr val="bg1"/>
                </a:solidFill>
                <a:latin typeface="Arial" panose="020B0604020202020204" pitchFamily="34" charset="0"/>
                <a:ea typeface="DengXian Light" panose="02010600030101010101" pitchFamily="2" charset="-122"/>
                <a:cs typeface="Arial" panose="020B0604020202020204" pitchFamily="34" charset="0"/>
              </a:rPr>
              <a:t> – </a:t>
            </a:r>
            <a:r>
              <a:rPr lang="ru-RU" sz="1200" spc="-7" dirty="0">
                <a:solidFill>
                  <a:schemeClr val="bg1"/>
                </a:solidFill>
                <a:latin typeface="Arial" panose="020B0604020202020204" pitchFamily="34" charset="0"/>
                <a:ea typeface="DengXian Light" panose="02010600030101010101" pitchFamily="2" charset="-122"/>
                <a:cs typeface="Arial" panose="020B0604020202020204" pitchFamily="34" charset="0"/>
              </a:rPr>
              <a:t>собственные инициативы, предложения в разрабатываемые НПА</a:t>
            </a:r>
          </a:p>
        </p:txBody>
      </p:sp>
      <p:sp>
        <p:nvSpPr>
          <p:cNvPr id="16" name="Овал 15">
            <a:extLst>
              <a:ext uri="{FF2B5EF4-FFF2-40B4-BE49-F238E27FC236}">
                <a16:creationId xmlns:a16="http://schemas.microsoft.com/office/drawing/2014/main" id="{F3C9F76A-D49A-423C-946E-6FC3AE00313C}"/>
              </a:ext>
            </a:extLst>
          </p:cNvPr>
          <p:cNvSpPr/>
          <p:nvPr/>
        </p:nvSpPr>
        <p:spPr>
          <a:xfrm>
            <a:off x="728039" y="1367399"/>
            <a:ext cx="453253" cy="463954"/>
          </a:xfrm>
          <a:prstGeom prst="ellipse">
            <a:avLst/>
          </a:prstGeom>
          <a:solidFill>
            <a:srgbClr val="1A294A"/>
          </a:solidFill>
          <a:ln>
            <a:solidFill>
              <a:srgbClr val="1A29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DC6380A4-6FE6-40E4-992E-02314EBF93A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5687" y="2778021"/>
            <a:ext cx="672715" cy="672715"/>
          </a:xfrm>
          <a:prstGeom prst="rect">
            <a:avLst/>
          </a:prstGeom>
        </p:spPr>
      </p:pic>
      <p:sp>
        <p:nvSpPr>
          <p:cNvPr id="18" name="Прямоугольник: скругленные углы 17">
            <a:extLst>
              <a:ext uri="{FF2B5EF4-FFF2-40B4-BE49-F238E27FC236}">
                <a16:creationId xmlns:a16="http://schemas.microsoft.com/office/drawing/2014/main" id="{83D70F09-879D-4AB4-8341-21FCD11BCCC1}"/>
              </a:ext>
            </a:extLst>
          </p:cNvPr>
          <p:cNvSpPr/>
          <p:nvPr/>
        </p:nvSpPr>
        <p:spPr>
          <a:xfrm>
            <a:off x="2282469" y="2263872"/>
            <a:ext cx="3292777" cy="1701015"/>
          </a:xfrm>
          <a:prstGeom prst="roundRect">
            <a:avLst>
              <a:gd name="adj" fmla="val 18695"/>
            </a:avLst>
          </a:prstGeom>
          <a:solidFill>
            <a:srgbClr val="F9C7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1" spc="-7" dirty="0">
                <a:solidFill>
                  <a:schemeClr val="tx1"/>
                </a:solidFill>
                <a:latin typeface="Arial" panose="020B0604020202020204" pitchFamily="34" charset="0"/>
                <a:ea typeface="DengXian Light" panose="02010600030101010101" pitchFamily="2" charset="-122"/>
                <a:cs typeface="Arial" panose="020B0604020202020204" pitchFamily="34" charset="0"/>
              </a:rPr>
              <a:t>РАБОТА С </a:t>
            </a:r>
            <a:r>
              <a:rPr lang="ru-RU" sz="1600" b="1" u="sng" spc="-7" dirty="0">
                <a:solidFill>
                  <a:schemeClr val="tx1"/>
                </a:solidFill>
                <a:latin typeface="Arial" panose="020B0604020202020204" pitchFamily="34" charset="0"/>
                <a:ea typeface="DengXian Light" panose="02010600030101010101" pitchFamily="2" charset="-122"/>
                <a:cs typeface="Arial" panose="020B0604020202020204" pitchFamily="34" charset="0"/>
              </a:rPr>
              <a:t>ОС</a:t>
            </a:r>
            <a:r>
              <a:rPr lang="ru-RU" sz="1600" b="1" spc="-7" dirty="0">
                <a:solidFill>
                  <a:schemeClr val="tx1"/>
                </a:solidFill>
                <a:latin typeface="Arial" panose="020B0604020202020204" pitchFamily="34" charset="0"/>
                <a:ea typeface="DengXian Light" panose="02010600030101010101" pitchFamily="2" charset="-122"/>
                <a:cs typeface="Arial" panose="020B0604020202020204" pitchFamily="34" charset="0"/>
              </a:rPr>
              <a:t> </a:t>
            </a:r>
            <a:r>
              <a:rPr lang="ru-RU" sz="1200" b="1" spc="-7" dirty="0">
                <a:solidFill>
                  <a:schemeClr val="tx1"/>
                </a:solidFill>
                <a:latin typeface="Arial" panose="020B0604020202020204" pitchFamily="34" charset="0"/>
                <a:ea typeface="DengXian Light" panose="02010600030101010101" pitchFamily="2" charset="-122"/>
                <a:cs typeface="Arial" panose="020B0604020202020204" pitchFamily="34" charset="0"/>
              </a:rPr>
              <a:t>ДРУГИХ ВЕДОМСТВ –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b="1" spc="-7" dirty="0">
              <a:solidFill>
                <a:schemeClr val="tx1"/>
              </a:solidFill>
              <a:latin typeface="Arial" panose="020B0604020202020204" pitchFamily="34" charset="0"/>
              <a:ea typeface="DengXian Light" panose="02010600030101010101" pitchFamily="2" charset="-122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0" spc="-7" dirty="0">
                <a:solidFill>
                  <a:schemeClr val="tx1"/>
                </a:solidFill>
                <a:latin typeface="Arial" panose="020B0604020202020204" pitchFamily="34" charset="0"/>
                <a:ea typeface="DengXian Light" panose="02010600030101010101" pitchFamily="2" charset="-122"/>
                <a:cs typeface="Arial" panose="020B0604020202020204" pitchFamily="34" charset="0"/>
              </a:rPr>
              <a:t>включили коллег в Комиссии, приглашаем на заседания: </a:t>
            </a:r>
            <a:r>
              <a:rPr lang="ru-RU" sz="1200" b="0" u="sng" spc="-7" dirty="0" smtClean="0">
                <a:solidFill>
                  <a:schemeClr val="tx1"/>
                </a:solidFill>
                <a:latin typeface="Arial" panose="020B0604020202020204" pitchFamily="34" charset="0"/>
                <a:ea typeface="DengXian Light" panose="02010600030101010101" pitchFamily="2" charset="-122"/>
                <a:cs typeface="Arial" panose="020B0604020202020204" pitchFamily="34" charset="0"/>
              </a:rPr>
              <a:t>представителей общественных советов</a:t>
            </a:r>
            <a:r>
              <a:rPr lang="en-US" sz="1200" b="0" u="sng" spc="-7" dirty="0" smtClean="0">
                <a:solidFill>
                  <a:schemeClr val="tx1"/>
                </a:solidFill>
                <a:latin typeface="Arial" panose="020B0604020202020204" pitchFamily="34" charset="0"/>
                <a:ea typeface="DengXian Light" panose="02010600030101010101" pitchFamily="2" charset="-122"/>
                <a:cs typeface="Arial" panose="020B0604020202020204" pitchFamily="34" charset="0"/>
              </a:rPr>
              <a:t> </a:t>
            </a:r>
            <a:r>
              <a:rPr lang="ru-RU" sz="1200" b="1" spc="-7" dirty="0">
                <a:solidFill>
                  <a:schemeClr val="tx1"/>
                </a:solidFill>
                <a:latin typeface="Arial" panose="020B0604020202020204" pitchFamily="34" charset="0"/>
                <a:ea typeface="DengXian Light" panose="02010600030101010101" pitchFamily="2" charset="-122"/>
                <a:cs typeface="Arial" panose="020B0604020202020204" pitchFamily="34" charset="0"/>
              </a:rPr>
              <a:t>Ространснадзора,</a:t>
            </a:r>
            <a:r>
              <a:rPr lang="en-US" sz="1200" b="1" spc="-7" dirty="0">
                <a:solidFill>
                  <a:schemeClr val="tx1"/>
                </a:solidFill>
                <a:latin typeface="Arial" panose="020B0604020202020204" pitchFamily="34" charset="0"/>
                <a:ea typeface="DengXian Light" panose="02010600030101010101" pitchFamily="2" charset="-122"/>
                <a:cs typeface="Arial" panose="020B0604020202020204" pitchFamily="34" charset="0"/>
              </a:rPr>
              <a:t> </a:t>
            </a:r>
            <a:r>
              <a:rPr lang="ru-RU" sz="1200" b="1" spc="-7" dirty="0">
                <a:solidFill>
                  <a:schemeClr val="tx1"/>
                </a:solidFill>
                <a:latin typeface="Arial" panose="020B0604020202020204" pitchFamily="34" charset="0"/>
                <a:ea typeface="DengXian Light" panose="02010600030101010101" pitchFamily="2" charset="-122"/>
                <a:cs typeface="Arial" panose="020B0604020202020204" pitchFamily="34" charset="0"/>
              </a:rPr>
              <a:t>Роспотребнадзора, Росавиации, Росавтодора,</a:t>
            </a:r>
            <a:r>
              <a:rPr lang="en-US" sz="1200" b="1" spc="-7" dirty="0">
                <a:solidFill>
                  <a:schemeClr val="tx1"/>
                </a:solidFill>
                <a:latin typeface="Arial" panose="020B0604020202020204" pitchFamily="34" charset="0"/>
                <a:ea typeface="DengXian Light" panose="02010600030101010101" pitchFamily="2" charset="-122"/>
                <a:cs typeface="Arial" panose="020B0604020202020204" pitchFamily="34" charset="0"/>
              </a:rPr>
              <a:t> </a:t>
            </a:r>
            <a:r>
              <a:rPr lang="ru-RU" sz="1200" b="1" spc="-7" dirty="0">
                <a:solidFill>
                  <a:schemeClr val="tx1"/>
                </a:solidFill>
                <a:latin typeface="Arial" panose="020B0604020202020204" pitchFamily="34" charset="0"/>
                <a:ea typeface="DengXian Light" panose="02010600030101010101" pitchFamily="2" charset="-122"/>
                <a:cs typeface="Arial" panose="020B0604020202020204" pitchFamily="34" charset="0"/>
              </a:rPr>
              <a:t>Росморречфлота, Росжелдора</a:t>
            </a: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BA94A06F-8EE9-463C-94F8-35490962ED6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0557" y="4969633"/>
            <a:ext cx="789409" cy="789409"/>
          </a:xfrm>
          <a:prstGeom prst="rect">
            <a:avLst/>
          </a:prstGeom>
        </p:spPr>
      </p:pic>
      <p:sp>
        <p:nvSpPr>
          <p:cNvPr id="20" name="Прямоугольник: скругленные углы 19">
            <a:extLst>
              <a:ext uri="{FF2B5EF4-FFF2-40B4-BE49-F238E27FC236}">
                <a16:creationId xmlns:a16="http://schemas.microsoft.com/office/drawing/2014/main" id="{DE13CC21-BDD5-4C1C-8851-115AFBBE52E1}"/>
              </a:ext>
            </a:extLst>
          </p:cNvPr>
          <p:cNvSpPr/>
          <p:nvPr/>
        </p:nvSpPr>
        <p:spPr>
          <a:xfrm>
            <a:off x="2282469" y="4163453"/>
            <a:ext cx="3292777" cy="2401771"/>
          </a:xfrm>
          <a:prstGeom prst="roundRect">
            <a:avLst>
              <a:gd name="adj" fmla="val 17219"/>
            </a:avLst>
          </a:prstGeom>
          <a:solidFill>
            <a:srgbClr val="A41E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b="1" spc="-7" dirty="0">
                <a:solidFill>
                  <a:schemeClr val="bg1"/>
                </a:solidFill>
                <a:latin typeface="Arial" panose="020B0604020202020204" pitchFamily="34" charset="0"/>
                <a:ea typeface="DengXian Light" panose="02010600030101010101" pitchFamily="2" charset="-122"/>
                <a:cs typeface="Arial" panose="020B0604020202020204" pitchFamily="34" charset="0"/>
              </a:rPr>
              <a:t>ТОЧЕЧНОЕ ВЗАИМОДЕЙСТВИЕ </a:t>
            </a:r>
            <a:br>
              <a:rPr lang="ru-RU" sz="1200" b="1" spc="-7" dirty="0">
                <a:solidFill>
                  <a:schemeClr val="bg1"/>
                </a:solidFill>
                <a:latin typeface="Arial" panose="020B0604020202020204" pitchFamily="34" charset="0"/>
                <a:ea typeface="DengXian Light" panose="02010600030101010101" pitchFamily="2" charset="-122"/>
                <a:cs typeface="Arial" panose="020B0604020202020204" pitchFamily="34" charset="0"/>
              </a:rPr>
            </a:br>
            <a:r>
              <a:rPr lang="ru-RU" sz="1200" b="1" spc="-7" dirty="0">
                <a:solidFill>
                  <a:schemeClr val="bg1"/>
                </a:solidFill>
                <a:latin typeface="Arial" panose="020B0604020202020204" pitchFamily="34" charset="0"/>
                <a:ea typeface="DengXian Light" panose="02010600030101010101" pitchFamily="2" charset="-122"/>
                <a:cs typeface="Arial" panose="020B0604020202020204" pitchFamily="34" charset="0"/>
              </a:rPr>
              <a:t>С РЕГИОНАМИ  –  </a:t>
            </a:r>
            <a:r>
              <a:rPr lang="ru-RU" sz="1200" b="0" spc="-7" dirty="0">
                <a:solidFill>
                  <a:schemeClr val="bg1"/>
                </a:solidFill>
                <a:latin typeface="Arial" panose="020B0604020202020204" pitchFamily="34" charset="0"/>
                <a:ea typeface="DengXian Light" panose="02010600030101010101" pitchFamily="2" charset="-122"/>
                <a:cs typeface="Arial" panose="020B0604020202020204" pitchFamily="34" charset="0"/>
              </a:rPr>
              <a:t>мониторинг, доведение и разъяснение государственной политики, обратная связь, предложения. </a:t>
            </a:r>
            <a:endParaRPr lang="en-US" sz="1200" b="0" spc="-7" dirty="0">
              <a:solidFill>
                <a:schemeClr val="bg1"/>
              </a:solidFill>
              <a:latin typeface="Arial" panose="020B0604020202020204" pitchFamily="34" charset="0"/>
              <a:ea typeface="DengXian Light" panose="02010600030101010101" pitchFamily="2" charset="-122"/>
              <a:cs typeface="Arial" panose="020B0604020202020204" pitchFamily="34" charset="0"/>
            </a:endParaRPr>
          </a:p>
          <a:p>
            <a:r>
              <a:rPr lang="ru-RU" sz="1200" b="0" spc="-7" dirty="0">
                <a:solidFill>
                  <a:schemeClr val="bg1"/>
                </a:solidFill>
                <a:latin typeface="Arial" panose="020B0604020202020204" pitchFamily="34" charset="0"/>
                <a:ea typeface="DengXian Light" panose="02010600030101010101" pitchFamily="2" charset="-122"/>
                <a:cs typeface="Arial" panose="020B0604020202020204" pitchFamily="34" charset="0"/>
              </a:rPr>
              <a:t>За 3 года </a:t>
            </a:r>
            <a:r>
              <a:rPr lang="ru-RU" sz="1600" b="1" u="sng" spc="-7" dirty="0">
                <a:solidFill>
                  <a:schemeClr val="bg1"/>
                </a:solidFill>
                <a:latin typeface="Arial" panose="020B0604020202020204" pitchFamily="34" charset="0"/>
                <a:ea typeface="DengXian Light" panose="02010600030101010101" pitchFamily="2" charset="-122"/>
                <a:cs typeface="Arial" panose="020B0604020202020204" pitchFamily="34" charset="0"/>
              </a:rPr>
              <a:t>ОС</a:t>
            </a:r>
            <a:r>
              <a:rPr lang="ru-RU" sz="1200" b="0" spc="-7" dirty="0">
                <a:solidFill>
                  <a:schemeClr val="bg1"/>
                </a:solidFill>
                <a:latin typeface="Arial" panose="020B0604020202020204" pitchFamily="34" charset="0"/>
                <a:ea typeface="DengXian Light" panose="02010600030101010101" pitchFamily="2" charset="-122"/>
                <a:cs typeface="Arial" panose="020B0604020202020204" pitchFamily="34" charset="0"/>
              </a:rPr>
              <a:t> Минтранса посетил – Екатеринбург, Новосибирск, Сочи, Ярославль, Кострому, Владимир, Тверь, Грозный, Ставрополь, Пятигорск, Нальчик, Донецк, Луганск, Мариуполь, </a:t>
            </a:r>
            <a:r>
              <a:rPr lang="ru-RU" sz="1200" b="0" spc="-7" dirty="0" err="1">
                <a:solidFill>
                  <a:schemeClr val="bg1"/>
                </a:solidFill>
                <a:latin typeface="Arial" panose="020B0604020202020204" pitchFamily="34" charset="0"/>
                <a:ea typeface="DengXian Light" panose="02010600030101010101" pitchFamily="2" charset="-122"/>
                <a:cs typeface="Arial" panose="020B0604020202020204" pitchFamily="34" charset="0"/>
              </a:rPr>
              <a:t>Ростов</a:t>
            </a:r>
            <a:r>
              <a:rPr lang="ru-RU" sz="1200" b="0" spc="-7" dirty="0">
                <a:solidFill>
                  <a:schemeClr val="bg1"/>
                </a:solidFill>
                <a:latin typeface="Arial" panose="020B0604020202020204" pitchFamily="34" charset="0"/>
                <a:ea typeface="DengXian Light" panose="02010600030101010101" pitchFamily="2" charset="-122"/>
                <a:cs typeface="Arial" panose="020B0604020202020204" pitchFamily="34" charset="0"/>
              </a:rPr>
              <a:t>-на-Дону, Санкт Петербург и др.</a:t>
            </a:r>
            <a:endParaRPr lang="ru-RU" sz="1200" b="0" dirty="0">
              <a:solidFill>
                <a:schemeClr val="bg1"/>
              </a:solidFill>
              <a:latin typeface="Arial" panose="020B0604020202020204" pitchFamily="34" charset="0"/>
              <a:ea typeface="DengXian Light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21" name="Овал 20">
            <a:extLst>
              <a:ext uri="{FF2B5EF4-FFF2-40B4-BE49-F238E27FC236}">
                <a16:creationId xmlns:a16="http://schemas.microsoft.com/office/drawing/2014/main" id="{501BF39B-8B63-4B17-B757-6B7601F5A9EC}"/>
              </a:ext>
            </a:extLst>
          </p:cNvPr>
          <p:cNvSpPr/>
          <p:nvPr/>
        </p:nvSpPr>
        <p:spPr>
          <a:xfrm>
            <a:off x="728039" y="2882402"/>
            <a:ext cx="453253" cy="463954"/>
          </a:xfrm>
          <a:prstGeom prst="ellipse">
            <a:avLst/>
          </a:prstGeom>
          <a:solidFill>
            <a:srgbClr val="1A294A"/>
          </a:solidFill>
          <a:ln>
            <a:solidFill>
              <a:srgbClr val="1A29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2" name="Овал 21">
            <a:extLst>
              <a:ext uri="{FF2B5EF4-FFF2-40B4-BE49-F238E27FC236}">
                <a16:creationId xmlns:a16="http://schemas.microsoft.com/office/drawing/2014/main" id="{78ADE1F2-022A-447F-87F3-D6A66E06F099}"/>
              </a:ext>
            </a:extLst>
          </p:cNvPr>
          <p:cNvSpPr/>
          <p:nvPr/>
        </p:nvSpPr>
        <p:spPr>
          <a:xfrm>
            <a:off x="728039" y="5132361"/>
            <a:ext cx="453253" cy="463954"/>
          </a:xfrm>
          <a:prstGeom prst="ellipse">
            <a:avLst/>
          </a:prstGeom>
          <a:solidFill>
            <a:srgbClr val="1A294A"/>
          </a:solidFill>
          <a:ln>
            <a:solidFill>
              <a:srgbClr val="1A29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D8275881-15C8-46AF-8585-8DFB154B9E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67903" y="1281216"/>
            <a:ext cx="636320" cy="636320"/>
          </a:xfrm>
          <a:prstGeom prst="rect">
            <a:avLst/>
          </a:prstGeom>
        </p:spPr>
      </p:pic>
      <p:sp>
        <p:nvSpPr>
          <p:cNvPr id="24" name="Прямоугольник: скругленные углы 23">
            <a:extLst>
              <a:ext uri="{FF2B5EF4-FFF2-40B4-BE49-F238E27FC236}">
                <a16:creationId xmlns:a16="http://schemas.microsoft.com/office/drawing/2014/main" id="{8BF146B7-416D-49A0-A6D1-4A5042621D1D}"/>
              </a:ext>
            </a:extLst>
          </p:cNvPr>
          <p:cNvSpPr/>
          <p:nvPr/>
        </p:nvSpPr>
        <p:spPr>
          <a:xfrm>
            <a:off x="7913351" y="867874"/>
            <a:ext cx="3292778" cy="1464134"/>
          </a:xfrm>
          <a:prstGeom prst="roundRect">
            <a:avLst>
              <a:gd name="adj" fmla="val 25309"/>
            </a:avLst>
          </a:prstGeom>
          <a:solidFill>
            <a:srgbClr val="F9C7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1" spc="-7" dirty="0">
                <a:solidFill>
                  <a:schemeClr val="tx1"/>
                </a:solidFill>
                <a:latin typeface="Arial" panose="020B0604020202020204" pitchFamily="34" charset="0"/>
                <a:ea typeface="DengXian Light" panose="02010600030101010101" pitchFamily="2" charset="-122"/>
                <a:cs typeface="Arial" panose="020B0604020202020204" pitchFamily="34" charset="0"/>
              </a:rPr>
              <a:t>РАБОТА С РЕГИОНАЛЬНЫМИ </a:t>
            </a:r>
            <a:r>
              <a:rPr lang="ru-RU" sz="1600" b="1" u="sng" spc="-7" dirty="0">
                <a:solidFill>
                  <a:schemeClr val="tx1"/>
                </a:solidFill>
                <a:latin typeface="Arial" panose="020B0604020202020204" pitchFamily="34" charset="0"/>
                <a:ea typeface="DengXian Light" panose="02010600030101010101" pitchFamily="2" charset="-122"/>
                <a:cs typeface="Arial" panose="020B0604020202020204" pitchFamily="34" charset="0"/>
              </a:rPr>
              <a:t>ОС</a:t>
            </a:r>
            <a:r>
              <a:rPr lang="ru-RU" sz="1200" b="1" spc="-7" dirty="0">
                <a:solidFill>
                  <a:schemeClr val="tx1"/>
                </a:solidFill>
                <a:latin typeface="Arial" panose="020B0604020202020204" pitchFamily="34" charset="0"/>
                <a:ea typeface="DengXian Light" panose="02010600030101010101" pitchFamily="2" charset="-122"/>
                <a:cs typeface="Arial" panose="020B0604020202020204" pitchFamily="34" charset="0"/>
              </a:rPr>
              <a:t>  –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1" spc="-7" dirty="0">
                <a:solidFill>
                  <a:schemeClr val="tx1"/>
                </a:solidFill>
                <a:latin typeface="Arial" panose="020B0604020202020204" pitchFamily="34" charset="0"/>
                <a:ea typeface="DengXian Light" panose="02010600030101010101" pitchFamily="2" charset="-122"/>
                <a:cs typeface="Arial" panose="020B0604020202020204" pitchFamily="34" charset="0"/>
              </a:rPr>
              <a:t> </a:t>
            </a:r>
            <a:r>
              <a:rPr lang="ru-RU" sz="1200" spc="-7" dirty="0">
                <a:solidFill>
                  <a:schemeClr val="tx1"/>
                </a:solidFill>
                <a:latin typeface="Arial" panose="020B0604020202020204" pitchFamily="34" charset="0"/>
                <a:ea typeface="DengXian Light" panose="02010600030101010101" pitchFamily="2" charset="-122"/>
                <a:cs typeface="Arial" panose="020B0604020202020204" pitchFamily="34" charset="0"/>
              </a:rPr>
              <a:t> </a:t>
            </a:r>
            <a:br>
              <a:rPr lang="ru-RU" sz="1200" spc="-7" dirty="0">
                <a:solidFill>
                  <a:schemeClr val="tx1"/>
                </a:solidFill>
                <a:latin typeface="Arial" panose="020B0604020202020204" pitchFamily="34" charset="0"/>
                <a:ea typeface="DengXian Light" panose="02010600030101010101" pitchFamily="2" charset="-122"/>
                <a:cs typeface="Arial" panose="020B0604020202020204" pitchFamily="34" charset="0"/>
              </a:rPr>
            </a:br>
            <a:r>
              <a:rPr lang="ru-RU" sz="1200" spc="-7" dirty="0">
                <a:solidFill>
                  <a:schemeClr val="tx1"/>
                </a:solidFill>
                <a:latin typeface="Arial" panose="020B0604020202020204" pitchFamily="34" charset="0"/>
                <a:ea typeface="DengXian Light" panose="02010600030101010101" pitchFamily="2" charset="-122"/>
                <a:cs typeface="Arial" panose="020B0604020202020204" pitchFamily="34" charset="0"/>
              </a:rPr>
              <a:t>Общественные советы </a:t>
            </a:r>
            <a:r>
              <a:rPr lang="ru-RU" sz="1200" spc="-7" dirty="0" err="1">
                <a:solidFill>
                  <a:schemeClr val="tx1"/>
                </a:solidFill>
                <a:latin typeface="Arial" panose="020B0604020202020204" pitchFamily="34" charset="0"/>
                <a:ea typeface="DengXian Light" panose="02010600030101010101" pitchFamily="2" charset="-122"/>
                <a:cs typeface="Arial" panose="020B0604020202020204" pitchFamily="34" charset="0"/>
              </a:rPr>
              <a:t>Минтрансов</a:t>
            </a:r>
            <a:r>
              <a:rPr lang="ru-RU" sz="1200" spc="-7" dirty="0">
                <a:solidFill>
                  <a:schemeClr val="tx1"/>
                </a:solidFill>
                <a:latin typeface="Arial" panose="020B0604020202020204" pitchFamily="34" charset="0"/>
                <a:ea typeface="DengXian Light" panose="02010600030101010101" pitchFamily="2" charset="-122"/>
                <a:cs typeface="Arial" panose="020B0604020202020204" pitchFamily="34" charset="0"/>
              </a:rPr>
              <a:t> </a:t>
            </a:r>
            <a:r>
              <a:rPr lang="ru-RU" sz="1200" spc="-7" dirty="0" smtClean="0">
                <a:solidFill>
                  <a:schemeClr val="tx1"/>
                </a:solidFill>
                <a:latin typeface="Arial" panose="020B0604020202020204" pitchFamily="34" charset="0"/>
                <a:ea typeface="DengXian Light" panose="02010600030101010101" pitchFamily="2" charset="-122"/>
                <a:cs typeface="Arial" panose="020B0604020202020204" pitchFamily="34" charset="0"/>
              </a:rPr>
              <a:t>Свердловской, Новосибирской, Иркутской области</a:t>
            </a:r>
            <a:r>
              <a:rPr lang="ru-RU" sz="1200" spc="-7" dirty="0">
                <a:solidFill>
                  <a:schemeClr val="tx1"/>
                </a:solidFill>
                <a:latin typeface="Arial" panose="020B0604020202020204" pitchFamily="34" charset="0"/>
                <a:ea typeface="DengXian Light" panose="02010600030101010101" pitchFamily="2" charset="-122"/>
                <a:cs typeface="Arial" panose="020B0604020202020204" pitchFamily="34" charset="0"/>
              </a:rPr>
              <a:t>, Республики </a:t>
            </a:r>
            <a:r>
              <a:rPr lang="ru-RU" sz="1200" spc="-7" dirty="0" smtClean="0">
                <a:solidFill>
                  <a:schemeClr val="tx1"/>
                </a:solidFill>
                <a:latin typeface="Arial" panose="020B0604020202020204" pitchFamily="34" charset="0"/>
                <a:ea typeface="DengXian Light" panose="02010600030101010101" pitchFamily="2" charset="-122"/>
                <a:cs typeface="Arial" panose="020B0604020202020204" pitchFamily="34" charset="0"/>
              </a:rPr>
              <a:t>Крым</a:t>
            </a:r>
            <a:endParaRPr lang="ru-RU" sz="1200" spc="-7" dirty="0">
              <a:solidFill>
                <a:schemeClr val="tx1"/>
              </a:solidFill>
              <a:latin typeface="Arial" panose="020B0604020202020204" pitchFamily="34" charset="0"/>
              <a:ea typeface="DengXian Light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25" name="Овал 24">
            <a:extLst>
              <a:ext uri="{FF2B5EF4-FFF2-40B4-BE49-F238E27FC236}">
                <a16:creationId xmlns:a16="http://schemas.microsoft.com/office/drawing/2014/main" id="{3307488B-AC1D-4720-8267-35621C67EEF0}"/>
              </a:ext>
            </a:extLst>
          </p:cNvPr>
          <p:cNvSpPr/>
          <p:nvPr/>
        </p:nvSpPr>
        <p:spPr>
          <a:xfrm>
            <a:off x="6405523" y="1367399"/>
            <a:ext cx="453253" cy="463954"/>
          </a:xfrm>
          <a:prstGeom prst="ellipse">
            <a:avLst/>
          </a:prstGeom>
          <a:solidFill>
            <a:srgbClr val="1A294A"/>
          </a:solidFill>
          <a:ln>
            <a:solidFill>
              <a:srgbClr val="1A29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2A586FD4-3CE4-4C5A-BAAD-B6BD29C5B89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77887" y="3436991"/>
            <a:ext cx="717255" cy="717255"/>
          </a:xfrm>
          <a:prstGeom prst="rect">
            <a:avLst/>
          </a:prstGeom>
        </p:spPr>
      </p:pic>
      <p:sp>
        <p:nvSpPr>
          <p:cNvPr id="27" name="Прямоугольник: скругленные углы 26">
            <a:extLst>
              <a:ext uri="{FF2B5EF4-FFF2-40B4-BE49-F238E27FC236}">
                <a16:creationId xmlns:a16="http://schemas.microsoft.com/office/drawing/2014/main" id="{F087D6B2-BD2F-45CC-A204-605395D0D293}"/>
              </a:ext>
            </a:extLst>
          </p:cNvPr>
          <p:cNvSpPr/>
          <p:nvPr/>
        </p:nvSpPr>
        <p:spPr>
          <a:xfrm>
            <a:off x="7913351" y="2536296"/>
            <a:ext cx="3292777" cy="2583103"/>
          </a:xfrm>
          <a:prstGeom prst="roundRect">
            <a:avLst>
              <a:gd name="adj" fmla="val 19450"/>
            </a:avLst>
          </a:prstGeom>
          <a:solidFill>
            <a:srgbClr val="A41E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1" spc="-7" dirty="0">
                <a:solidFill>
                  <a:schemeClr val="bg1"/>
                </a:solidFill>
                <a:latin typeface="Arial" panose="020B0604020202020204" pitchFamily="34" charset="0"/>
                <a:ea typeface="DengXian Light" panose="02010600030101010101" pitchFamily="2" charset="-122"/>
                <a:cs typeface="Arial" panose="020B0604020202020204" pitchFamily="34" charset="0"/>
              </a:rPr>
              <a:t>РАБОТА С МОЛОДЕЖЬЮ – </a:t>
            </a:r>
            <a:br>
              <a:rPr lang="ru-RU" sz="1200" b="1" spc="-7" dirty="0">
                <a:solidFill>
                  <a:schemeClr val="bg1"/>
                </a:solidFill>
                <a:latin typeface="Arial" panose="020B0604020202020204" pitchFamily="34" charset="0"/>
                <a:ea typeface="DengXian Light" panose="02010600030101010101" pitchFamily="2" charset="-122"/>
                <a:cs typeface="Arial" panose="020B0604020202020204" pitchFamily="34" charset="0"/>
              </a:rPr>
            </a:br>
            <a:r>
              <a:rPr lang="ru-RU" sz="1200" spc="-7" dirty="0">
                <a:solidFill>
                  <a:schemeClr val="bg1"/>
                </a:solidFill>
                <a:latin typeface="Arial" panose="020B0604020202020204" pitchFamily="34" charset="0"/>
                <a:ea typeface="DengXian Light" panose="02010600030101010101" pitchFamily="2" charset="-122"/>
                <a:cs typeface="Arial" panose="020B0604020202020204" pitchFamily="34" charset="0"/>
              </a:rPr>
              <a:t>студенческие отряды, Викторина </a:t>
            </a:r>
            <a:br>
              <a:rPr lang="ru-RU" sz="1200" spc="-7" dirty="0">
                <a:solidFill>
                  <a:schemeClr val="bg1"/>
                </a:solidFill>
                <a:latin typeface="Arial" panose="020B0604020202020204" pitchFamily="34" charset="0"/>
                <a:ea typeface="DengXian Light" panose="02010600030101010101" pitchFamily="2" charset="-122"/>
                <a:cs typeface="Arial" panose="020B0604020202020204" pitchFamily="34" charset="0"/>
              </a:rPr>
            </a:br>
            <a:r>
              <a:rPr lang="ru-RU" sz="1200" spc="-7" dirty="0">
                <a:solidFill>
                  <a:schemeClr val="bg1"/>
                </a:solidFill>
                <a:latin typeface="Arial" panose="020B0604020202020204" pitchFamily="34" charset="0"/>
                <a:ea typeface="DengXian Light" panose="02010600030101010101" pitchFamily="2" charset="-122"/>
                <a:cs typeface="Arial" panose="020B0604020202020204" pitchFamily="34" charset="0"/>
              </a:rPr>
              <a:t>на знание Правил технической эксплуатации железных дорог РФ, музей на факультете Управления МАДИ, участие в Конференциях: Международная научно-методическая и научно-исследовательская Конференция МАДИ, Всероссийский конкурс молодежных исследовательских и проектных работ «Транспорт будущего»</a:t>
            </a:r>
          </a:p>
        </p:txBody>
      </p:sp>
      <p:sp>
        <p:nvSpPr>
          <p:cNvPr id="29" name="Овал 28">
            <a:extLst>
              <a:ext uri="{FF2B5EF4-FFF2-40B4-BE49-F238E27FC236}">
                <a16:creationId xmlns:a16="http://schemas.microsoft.com/office/drawing/2014/main" id="{C3CF8294-2BC9-43EE-9DB4-A4C3328CCF32}"/>
              </a:ext>
            </a:extLst>
          </p:cNvPr>
          <p:cNvSpPr/>
          <p:nvPr/>
        </p:nvSpPr>
        <p:spPr>
          <a:xfrm>
            <a:off x="6405522" y="3535331"/>
            <a:ext cx="453253" cy="463954"/>
          </a:xfrm>
          <a:prstGeom prst="ellipse">
            <a:avLst/>
          </a:prstGeom>
          <a:solidFill>
            <a:srgbClr val="1A294A"/>
          </a:solidFill>
          <a:ln>
            <a:solidFill>
              <a:srgbClr val="1A29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257106A1-4511-481F-9DF4-B87ED4DB532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71138" y="5632656"/>
            <a:ext cx="717256" cy="717256"/>
          </a:xfrm>
          <a:prstGeom prst="rect">
            <a:avLst/>
          </a:prstGeom>
        </p:spPr>
      </p:pic>
      <p:sp>
        <p:nvSpPr>
          <p:cNvPr id="31" name="Прямоугольник: скругленные углы 30">
            <a:extLst>
              <a:ext uri="{FF2B5EF4-FFF2-40B4-BE49-F238E27FC236}">
                <a16:creationId xmlns:a16="http://schemas.microsoft.com/office/drawing/2014/main" id="{E1C0FB59-0409-42B4-93F9-42A82CE41036}"/>
              </a:ext>
            </a:extLst>
          </p:cNvPr>
          <p:cNvSpPr/>
          <p:nvPr/>
        </p:nvSpPr>
        <p:spPr>
          <a:xfrm>
            <a:off x="7913351" y="5326128"/>
            <a:ext cx="3292777" cy="1330312"/>
          </a:xfrm>
          <a:prstGeom prst="roundRect">
            <a:avLst>
              <a:gd name="adj" fmla="val 27147"/>
            </a:avLst>
          </a:prstGeom>
          <a:solidFill>
            <a:srgbClr val="F9C7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1" spc="-7" dirty="0">
                <a:solidFill>
                  <a:schemeClr val="tx1"/>
                </a:solidFill>
                <a:latin typeface="Arial" panose="020B0604020202020204" pitchFamily="34" charset="0"/>
                <a:ea typeface="DengXian Light" panose="02010600030101010101" pitchFamily="2" charset="-122"/>
                <a:cs typeface="Arial" panose="020B0604020202020204" pitchFamily="34" charset="0"/>
              </a:rPr>
              <a:t>РАБОТА С ВУЗАМИ – экспертная работа </a:t>
            </a:r>
            <a:r>
              <a:rPr lang="ru-RU" sz="1200" spc="-7" dirty="0">
                <a:solidFill>
                  <a:schemeClr val="tx1"/>
                </a:solidFill>
                <a:latin typeface="Arial" panose="020B0604020202020204" pitchFamily="34" charset="0"/>
                <a:ea typeface="DengXian Light" panose="02010600030101010101" pitchFamily="2" charset="-122"/>
                <a:cs typeface="Arial" panose="020B0604020202020204" pitchFamily="34" charset="0"/>
              </a:rPr>
              <a:t>(РУТ </a:t>
            </a:r>
            <a:r>
              <a:rPr lang="ru-RU" sz="1200" spc="-7" dirty="0" smtClean="0">
                <a:solidFill>
                  <a:schemeClr val="tx1"/>
                </a:solidFill>
                <a:latin typeface="Arial" panose="020B0604020202020204" pitchFamily="34" charset="0"/>
                <a:ea typeface="DengXian Light" panose="02010600030101010101" pitchFamily="2" charset="-122"/>
                <a:cs typeface="Arial" panose="020B0604020202020204" pitchFamily="34" charset="0"/>
              </a:rPr>
              <a:t>(МИИТ), </a:t>
            </a:r>
            <a:r>
              <a:rPr lang="ru-RU" sz="1200" spc="-7" dirty="0">
                <a:solidFill>
                  <a:schemeClr val="tx1"/>
                </a:solidFill>
                <a:latin typeface="Arial" panose="020B0604020202020204" pitchFamily="34" charset="0"/>
                <a:ea typeface="DengXian Light" panose="02010600030101010101" pitchFamily="2" charset="-122"/>
                <a:cs typeface="Arial" panose="020B0604020202020204" pitchFamily="34" charset="0"/>
              </a:rPr>
              <a:t>МАДИ, </a:t>
            </a:r>
            <a:r>
              <a:rPr lang="ru-RU" sz="1200" spc="-7" dirty="0" err="1">
                <a:solidFill>
                  <a:schemeClr val="tx1"/>
                </a:solidFill>
                <a:latin typeface="Arial" panose="020B0604020202020204" pitchFamily="34" charset="0"/>
                <a:ea typeface="DengXian Light" panose="02010600030101010101" pitchFamily="2" charset="-122"/>
                <a:cs typeface="Arial" panose="020B0604020202020204" pitchFamily="34" charset="0"/>
              </a:rPr>
              <a:t>СибАДИ</a:t>
            </a:r>
            <a:r>
              <a:rPr lang="ru-RU" sz="1200" spc="-7" dirty="0">
                <a:solidFill>
                  <a:schemeClr val="tx1"/>
                </a:solidFill>
                <a:latin typeface="Arial" panose="020B0604020202020204" pitchFamily="34" charset="0"/>
                <a:ea typeface="DengXian Light" panose="02010600030101010101" pitchFamily="2" charset="-122"/>
                <a:cs typeface="Arial" panose="020B0604020202020204" pitchFamily="34" charset="0"/>
              </a:rPr>
              <a:t>, Сибирский государственный университет путей сообщения, Приволжский государственный университет путей сообщения и другие)</a:t>
            </a:r>
          </a:p>
        </p:txBody>
      </p:sp>
      <p:sp>
        <p:nvSpPr>
          <p:cNvPr id="32" name="Овал 31">
            <a:extLst>
              <a:ext uri="{FF2B5EF4-FFF2-40B4-BE49-F238E27FC236}">
                <a16:creationId xmlns:a16="http://schemas.microsoft.com/office/drawing/2014/main" id="{C65FBE6B-139C-401A-8D6D-2AA5E3E63EF0}"/>
              </a:ext>
            </a:extLst>
          </p:cNvPr>
          <p:cNvSpPr/>
          <p:nvPr/>
        </p:nvSpPr>
        <p:spPr>
          <a:xfrm>
            <a:off x="6389674" y="5759307"/>
            <a:ext cx="453253" cy="463954"/>
          </a:xfrm>
          <a:prstGeom prst="ellipse">
            <a:avLst/>
          </a:prstGeom>
          <a:solidFill>
            <a:srgbClr val="1A294A"/>
          </a:solidFill>
          <a:ln>
            <a:solidFill>
              <a:srgbClr val="1A29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cxnSp>
        <p:nvCxnSpPr>
          <p:cNvPr id="35" name="Прямая соединительная линия 34">
            <a:extLst>
              <a:ext uri="{FF2B5EF4-FFF2-40B4-BE49-F238E27FC236}">
                <a16:creationId xmlns:a16="http://schemas.microsoft.com/office/drawing/2014/main" id="{F41C387D-4E25-47BE-8D59-5514134E3A37}"/>
              </a:ext>
            </a:extLst>
          </p:cNvPr>
          <p:cNvCxnSpPr/>
          <p:nvPr/>
        </p:nvCxnSpPr>
        <p:spPr>
          <a:xfrm>
            <a:off x="6096000" y="867874"/>
            <a:ext cx="0" cy="5656751"/>
          </a:xfrm>
          <a:prstGeom prst="line">
            <a:avLst/>
          </a:prstGeom>
          <a:ln w="28575">
            <a:solidFill>
              <a:srgbClr val="A41E25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Номер слайда 5">
            <a:extLst>
              <a:ext uri="{FF2B5EF4-FFF2-40B4-BE49-F238E27FC236}">
                <a16:creationId xmlns:a16="http://schemas.microsoft.com/office/drawing/2014/main" id="{39EA328C-10D7-4169-A6ED-91BCFD4DE8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19757" y="6291315"/>
            <a:ext cx="2743200" cy="365125"/>
          </a:xfrm>
        </p:spPr>
        <p:txBody>
          <a:bodyPr/>
          <a:lstStyle/>
          <a:p>
            <a:fld id="{6BC03A72-FF8F-4EA6-9DE2-DEA28CA0950A}" type="slidenum">
              <a:rPr lang="ru-RU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fld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E5B7C24C-404B-4F4D-925E-EDDF92BB748C}"/>
              </a:ext>
            </a:extLst>
          </p:cNvPr>
          <p:cNvSpPr/>
          <p:nvPr/>
        </p:nvSpPr>
        <p:spPr>
          <a:xfrm>
            <a:off x="-1" y="333375"/>
            <a:ext cx="12192000" cy="360000"/>
          </a:xfrm>
          <a:prstGeom prst="rect">
            <a:avLst/>
          </a:prstGeom>
          <a:solidFill>
            <a:srgbClr val="1A294A"/>
          </a:solidFill>
          <a:ln>
            <a:noFill/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rIns="360000" rtlCol="0" anchor="ctr"/>
          <a:lstStyle/>
          <a:p>
            <a:pPr algn="ctr"/>
            <a:r>
              <a:rPr lang="ru-RU" sz="1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Работа Общественного совета при Минтрансе России (2/3)</a:t>
            </a:r>
            <a:endParaRPr lang="ru-RU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766564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" name="Прямая со стрелкой 21">
            <a:extLst>
              <a:ext uri="{FF2B5EF4-FFF2-40B4-BE49-F238E27FC236}">
                <a16:creationId xmlns:a16="http://schemas.microsoft.com/office/drawing/2014/main" id="{CF1D4642-D4C9-44C7-A610-D7835668F437}"/>
              </a:ext>
            </a:extLst>
          </p:cNvPr>
          <p:cNvCxnSpPr>
            <a:cxnSpLocks/>
          </p:cNvCxnSpPr>
          <p:nvPr/>
        </p:nvCxnSpPr>
        <p:spPr>
          <a:xfrm>
            <a:off x="8798562" y="1686892"/>
            <a:ext cx="0" cy="553497"/>
          </a:xfrm>
          <a:prstGeom prst="straightConnector1">
            <a:avLst/>
          </a:prstGeom>
          <a:ln w="57150">
            <a:solidFill>
              <a:srgbClr val="1D9A7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Прямая со стрелкой 4">
            <a:extLst>
              <a:ext uri="{FF2B5EF4-FFF2-40B4-BE49-F238E27FC236}">
                <a16:creationId xmlns:a16="http://schemas.microsoft.com/office/drawing/2014/main" id="{138F3742-A592-4C84-9C2B-AF63D0D1DCDC}"/>
              </a:ext>
            </a:extLst>
          </p:cNvPr>
          <p:cNvCxnSpPr>
            <a:cxnSpLocks/>
          </p:cNvCxnSpPr>
          <p:nvPr/>
        </p:nvCxnSpPr>
        <p:spPr>
          <a:xfrm>
            <a:off x="3336046" y="1686892"/>
            <a:ext cx="0" cy="553497"/>
          </a:xfrm>
          <a:prstGeom prst="straightConnector1">
            <a:avLst/>
          </a:prstGeom>
          <a:ln w="57150">
            <a:solidFill>
              <a:srgbClr val="1D9A7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ABBABC13-5397-4E3A-988A-B4259F761132}"/>
              </a:ext>
            </a:extLst>
          </p:cNvPr>
          <p:cNvSpPr/>
          <p:nvPr/>
        </p:nvSpPr>
        <p:spPr>
          <a:xfrm>
            <a:off x="-1" y="333375"/>
            <a:ext cx="12192000" cy="360000"/>
          </a:xfrm>
          <a:prstGeom prst="rect">
            <a:avLst/>
          </a:prstGeom>
          <a:solidFill>
            <a:srgbClr val="1A294A"/>
          </a:solidFill>
          <a:ln>
            <a:noFill/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rIns="360000" rtlCol="0" anchor="ctr"/>
          <a:lstStyle/>
          <a:p>
            <a:pPr algn="ctr"/>
            <a:r>
              <a:rPr lang="ru-RU" sz="1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Лучшие практики в регионах России. </a:t>
            </a:r>
            <a:r>
              <a:rPr lang="ru-RU" sz="18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Транспортная реформа в Тверской области</a:t>
            </a:r>
            <a:r>
              <a:rPr lang="ru-RU" sz="1800" b="1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(2/3)</a:t>
            </a:r>
            <a:endParaRPr lang="ru-RU" sz="1800" b="1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2D1E14DB-69DC-492A-9F85-53EB2D2F981F}"/>
              </a:ext>
            </a:extLst>
          </p:cNvPr>
          <p:cNvSpPr/>
          <p:nvPr/>
        </p:nvSpPr>
        <p:spPr>
          <a:xfrm>
            <a:off x="1446245" y="2240389"/>
            <a:ext cx="3988567" cy="360000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A41E25">
                  <a:shade val="30000"/>
                  <a:satMod val="115000"/>
                </a:srgbClr>
              </a:gs>
              <a:gs pos="50000">
                <a:srgbClr val="A41E25">
                  <a:shade val="67500"/>
                  <a:satMod val="115000"/>
                </a:srgbClr>
              </a:gs>
              <a:gs pos="100000">
                <a:srgbClr val="A41E25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solidFill>
              <a:srgbClr val="A41E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700" b="1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Для пассажиров</a:t>
            </a:r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5E7C5551-C1F5-4FCA-A20B-A5ABA38980BC}"/>
              </a:ext>
            </a:extLst>
          </p:cNvPr>
          <p:cNvSpPr/>
          <p:nvPr/>
        </p:nvSpPr>
        <p:spPr>
          <a:xfrm>
            <a:off x="6601678" y="2240389"/>
            <a:ext cx="3988567" cy="360000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A41E25">
                  <a:shade val="30000"/>
                  <a:satMod val="115000"/>
                </a:srgbClr>
              </a:gs>
              <a:gs pos="50000">
                <a:srgbClr val="A41E25">
                  <a:shade val="67500"/>
                  <a:satMod val="115000"/>
                </a:srgbClr>
              </a:gs>
              <a:gs pos="100000">
                <a:srgbClr val="A41E25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solidFill>
              <a:srgbClr val="A41E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700" b="1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Для региона</a:t>
            </a:r>
          </a:p>
        </p:txBody>
      </p:sp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34D25022-5FE8-4E58-A116-C5301F6D3EC8}"/>
              </a:ext>
            </a:extLst>
          </p:cNvPr>
          <p:cNvSpPr/>
          <p:nvPr/>
        </p:nvSpPr>
        <p:spPr>
          <a:xfrm>
            <a:off x="1446245" y="1326892"/>
            <a:ext cx="9144000" cy="557877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1D9A78">
                  <a:shade val="30000"/>
                  <a:satMod val="115000"/>
                </a:srgbClr>
              </a:gs>
              <a:gs pos="50000">
                <a:srgbClr val="1D9A78">
                  <a:shade val="67500"/>
                  <a:satMod val="115000"/>
                </a:srgbClr>
              </a:gs>
              <a:gs pos="100000">
                <a:srgbClr val="1D9A78">
                  <a:shade val="100000"/>
                  <a:satMod val="115000"/>
                </a:srgbClr>
              </a:gs>
            </a:gsLst>
            <a:lin ang="5400000" scaled="1"/>
            <a:tileRect/>
          </a:gradFill>
          <a:ln w="12700">
            <a:solidFill>
              <a:srgbClr val="1D9A78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  <a:defRPr/>
            </a:pP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Эффекты от внедрения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575D40A-B13D-46DE-85D7-479CF40DF55A}"/>
              </a:ext>
            </a:extLst>
          </p:cNvPr>
          <p:cNvSpPr txBox="1"/>
          <p:nvPr/>
        </p:nvSpPr>
        <p:spPr>
          <a:xfrm>
            <a:off x="1446245" y="2958004"/>
            <a:ext cx="3988568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ru-RU" sz="2800" dirty="0">
                <a:solidFill>
                  <a:srgbClr val="A41E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98%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- стабильное исполнение расписания</a:t>
            </a:r>
            <a:endParaRPr lang="ru-R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7A240CD-0EC3-4580-B838-040F6D6D2892}"/>
              </a:ext>
            </a:extLst>
          </p:cNvPr>
          <p:cNvSpPr txBox="1"/>
          <p:nvPr/>
        </p:nvSpPr>
        <p:spPr>
          <a:xfrm>
            <a:off x="1446244" y="3917592"/>
            <a:ext cx="3988569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ru-RU" sz="2800" dirty="0">
                <a:solidFill>
                  <a:srgbClr val="A41E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10%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- снижение среднего времени в пути</a:t>
            </a:r>
            <a:endParaRPr lang="ru-R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D071C60-4102-4568-A648-E723CD9191D1}"/>
              </a:ext>
            </a:extLst>
          </p:cNvPr>
          <p:cNvSpPr txBox="1"/>
          <p:nvPr/>
        </p:nvSpPr>
        <p:spPr>
          <a:xfrm>
            <a:off x="6601676" y="2788652"/>
            <a:ext cx="3988569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ru-RU" sz="2800" dirty="0">
                <a:solidFill>
                  <a:srgbClr val="A41E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7 раз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– выросли налоговые поступления от «обеления» рынка перевозок</a:t>
            </a:r>
            <a:endParaRPr lang="ru-R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0C199B3-D3DD-43B4-AD88-6E86AD5E6855}"/>
              </a:ext>
            </a:extLst>
          </p:cNvPr>
          <p:cNvSpPr txBox="1"/>
          <p:nvPr/>
        </p:nvSpPr>
        <p:spPr>
          <a:xfrm>
            <a:off x="6601676" y="3853191"/>
            <a:ext cx="398856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ru-RU" sz="2800" dirty="0">
                <a:solidFill>
                  <a:srgbClr val="A41E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минус 25 %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– сократились расходы на транспортную работу при сохранения пассажиропотока </a:t>
            </a:r>
            <a:endParaRPr lang="ru-R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B81C0D3-3565-401F-AE66-4DA1BF62BFF8}"/>
              </a:ext>
            </a:extLst>
          </p:cNvPr>
          <p:cNvSpPr txBox="1"/>
          <p:nvPr/>
        </p:nvSpPr>
        <p:spPr>
          <a:xfrm>
            <a:off x="6601676" y="5022742"/>
            <a:ext cx="3988569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ru-RU" sz="2800" dirty="0">
                <a:solidFill>
                  <a:srgbClr val="A41E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минус 12 % </a:t>
            </a:r>
            <a:r>
              <a:rPr lang="ru-RU" sz="1600" dirty="0">
                <a:solidFill>
                  <a:srgbClr val="A41E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день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– снизилось число безбилетных пассажиров</a:t>
            </a:r>
            <a:endParaRPr lang="ru-R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Номер слайда 4">
            <a:extLst>
              <a:ext uri="{FF2B5EF4-FFF2-40B4-BE49-F238E27FC236}">
                <a16:creationId xmlns:a16="http://schemas.microsoft.com/office/drawing/2014/main" id="{0EE3C658-E24D-4D48-85E5-701DF76B45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37976" y="6394924"/>
            <a:ext cx="2552852" cy="312114"/>
          </a:xfrm>
        </p:spPr>
        <p:txBody>
          <a:bodyPr/>
          <a:lstStyle/>
          <a:p>
            <a:fld id="{6BC03A72-FF8F-4EA6-9DE2-DEA28CA0950A}" type="slidenum">
              <a:rPr lang="ru-RU" smtClean="0">
                <a:latin typeface="Arial" panose="020B0604020202020204" pitchFamily="34" charset="0"/>
                <a:cs typeface="Arial" panose="020B0604020202020204" pitchFamily="34" charset="0"/>
              </a:rPr>
              <a:t>30</a:t>
            </a:fld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906262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Овал 54">
            <a:extLst>
              <a:ext uri="{FF2B5EF4-FFF2-40B4-BE49-F238E27FC236}">
                <a16:creationId xmlns:a16="http://schemas.microsoft.com/office/drawing/2014/main" id="{D75494DF-D7FB-4E49-8A44-60FCE14B4899}"/>
              </a:ext>
            </a:extLst>
          </p:cNvPr>
          <p:cNvSpPr/>
          <p:nvPr/>
        </p:nvSpPr>
        <p:spPr>
          <a:xfrm>
            <a:off x="6542469" y="3760405"/>
            <a:ext cx="5022977" cy="2845138"/>
          </a:xfrm>
          <a:prstGeom prst="ellipse">
            <a:avLst/>
          </a:prstGeom>
          <a:solidFill>
            <a:srgbClr val="F2F2F2"/>
          </a:solidFill>
          <a:ln>
            <a:solidFill>
              <a:srgbClr val="F2F2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вал 10">
            <a:extLst>
              <a:ext uri="{FF2B5EF4-FFF2-40B4-BE49-F238E27FC236}">
                <a16:creationId xmlns:a16="http://schemas.microsoft.com/office/drawing/2014/main" id="{0660BEE4-E7DA-45B9-9BD1-C75B5389B59C}"/>
              </a:ext>
            </a:extLst>
          </p:cNvPr>
          <p:cNvSpPr/>
          <p:nvPr/>
        </p:nvSpPr>
        <p:spPr>
          <a:xfrm>
            <a:off x="510074" y="3741683"/>
            <a:ext cx="5022977" cy="2845138"/>
          </a:xfrm>
          <a:prstGeom prst="ellipse">
            <a:avLst/>
          </a:prstGeom>
          <a:solidFill>
            <a:srgbClr val="F2F2F2"/>
          </a:solidFill>
          <a:ln>
            <a:solidFill>
              <a:srgbClr val="F2F2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object 2"/>
          <p:cNvSpPr txBox="1"/>
          <p:nvPr/>
        </p:nvSpPr>
        <p:spPr>
          <a:xfrm>
            <a:off x="1352231" y="3869977"/>
            <a:ext cx="3472691" cy="2462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4925">
              <a:lnSpc>
                <a:spcPct val="100000"/>
              </a:lnSpc>
              <a:spcBef>
                <a:spcPts val="1535"/>
              </a:spcBef>
            </a:pPr>
            <a:r>
              <a:rPr sz="1600" b="1" spc="-15" dirty="0">
                <a:latin typeface="Arial" panose="020B0604020202020204" pitchFamily="34" charset="0"/>
                <a:cs typeface="Arial" panose="020B0604020202020204" pitchFamily="34" charset="0"/>
              </a:rPr>
              <a:t>90%</a:t>
            </a:r>
            <a:r>
              <a:rPr sz="1600" b="1" spc="-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30" dirty="0"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sz="1600" spc="5" dirty="0"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  <a:r>
              <a:rPr sz="1600" spc="-10" dirty="0">
                <a:latin typeface="Arial" panose="020B0604020202020204" pitchFamily="34" charset="0"/>
                <a:cs typeface="Arial" panose="020B0604020202020204" pitchFamily="34" charset="0"/>
              </a:rPr>
              <a:t>ерых»</a:t>
            </a:r>
            <a:r>
              <a:rPr sz="1600" spc="2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10" dirty="0">
                <a:latin typeface="Arial" panose="020B0604020202020204" pitchFamily="34" charset="0"/>
                <a:cs typeface="Arial" panose="020B0604020202020204" pitchFamily="34" charset="0"/>
              </a:rPr>
              <a:t>пере</a:t>
            </a:r>
            <a:r>
              <a:rPr sz="1600" spc="-20" dirty="0">
                <a:latin typeface="Arial" panose="020B0604020202020204" pitchFamily="34" charset="0"/>
                <a:cs typeface="Arial" panose="020B0604020202020204" pitchFamily="34" charset="0"/>
              </a:rPr>
              <a:t>в</a:t>
            </a:r>
            <a:r>
              <a:rPr sz="1600" spc="-10" dirty="0"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r>
              <a:rPr sz="1600" spc="-20" dirty="0">
                <a:latin typeface="Arial" panose="020B0604020202020204" pitchFamily="34" charset="0"/>
                <a:cs typeface="Arial" panose="020B0604020202020204" pitchFamily="34" charset="0"/>
              </a:rPr>
              <a:t>з</a:t>
            </a:r>
            <a:r>
              <a:rPr sz="1600" spc="-10" dirty="0">
                <a:latin typeface="Arial" panose="020B0604020202020204" pitchFamily="34" charset="0"/>
                <a:cs typeface="Arial" panose="020B0604020202020204" pitchFamily="34" charset="0"/>
              </a:rPr>
              <a:t>ок</a:t>
            </a:r>
            <a:endParaRPr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7369302" y="3944345"/>
            <a:ext cx="3369312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ru-RU" sz="1600" spc="-50" dirty="0">
                <a:latin typeface="Arial" panose="020B0604020202020204" pitchFamily="34" charset="0"/>
                <a:cs typeface="Arial" panose="020B0604020202020204" pitchFamily="34" charset="0"/>
              </a:rPr>
              <a:t>Рост </a:t>
            </a:r>
            <a:r>
              <a:rPr sz="1600" spc="-10" dirty="0" err="1">
                <a:latin typeface="Arial" panose="020B0604020202020204" pitchFamily="34" charset="0"/>
                <a:cs typeface="Arial" panose="020B0604020202020204" pitchFamily="34" charset="0"/>
              </a:rPr>
              <a:t>н</a:t>
            </a:r>
            <a:r>
              <a:rPr sz="1600" spc="-5" dirty="0" err="1"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sz="1600" spc="-10" dirty="0" err="1">
                <a:latin typeface="Arial" panose="020B0604020202020204" pitchFamily="34" charset="0"/>
                <a:cs typeface="Arial" panose="020B0604020202020204" pitchFamily="34" charset="0"/>
              </a:rPr>
              <a:t>ло</a:t>
            </a:r>
            <a:r>
              <a:rPr sz="1600" spc="-40" dirty="0" err="1">
                <a:latin typeface="Arial" panose="020B0604020202020204" pitchFamily="34" charset="0"/>
                <a:cs typeface="Arial" panose="020B0604020202020204" pitchFamily="34" charset="0"/>
              </a:rPr>
              <a:t>г</a:t>
            </a:r>
            <a:r>
              <a:rPr sz="1600" spc="-10" dirty="0" err="1">
                <a:latin typeface="Arial" panose="020B0604020202020204" pitchFamily="34" charset="0"/>
                <a:cs typeface="Arial" panose="020B0604020202020204" pitchFamily="34" charset="0"/>
              </a:rPr>
              <a:t>ов</a:t>
            </a:r>
            <a:r>
              <a:rPr sz="1600" spc="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10" dirty="0">
                <a:latin typeface="Arial" panose="020B0604020202020204" pitchFamily="34" charset="0"/>
                <a:cs typeface="Arial" panose="020B0604020202020204" pitchFamily="34" charset="0"/>
              </a:rPr>
              <a:t>и</a:t>
            </a:r>
            <a:r>
              <a:rPr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5" dirty="0"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  <a:r>
              <a:rPr sz="1600" spc="-10" dirty="0">
                <a:latin typeface="Arial" panose="020B0604020202020204" pitchFamily="34" charset="0"/>
                <a:cs typeface="Arial" panose="020B0604020202020204" pitchFamily="34" charset="0"/>
              </a:rPr>
              <a:t>б</a:t>
            </a:r>
            <a:r>
              <a:rPr sz="1600" spc="-5" dirty="0"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r>
              <a:rPr sz="1600" spc="-10" dirty="0">
                <a:latin typeface="Arial" panose="020B0604020202020204" pitchFamily="34" charset="0"/>
                <a:cs typeface="Arial" panose="020B0604020202020204" pitchFamily="34" charset="0"/>
              </a:rPr>
              <a:t>ров</a:t>
            </a:r>
            <a:r>
              <a:rPr sz="1600" spc="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1" dirty="0">
                <a:solidFill>
                  <a:srgbClr val="1B2A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7 раз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370201" y="4345797"/>
            <a:ext cx="3183137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600" spc="-10" dirty="0">
                <a:latin typeface="Arial" panose="020B0604020202020204" pitchFamily="34" charset="0"/>
                <a:cs typeface="Arial" panose="020B0604020202020204" pitchFamily="34" charset="0"/>
              </a:rPr>
              <a:t>Изн</a:t>
            </a:r>
            <a:r>
              <a:rPr sz="1600" spc="25" dirty="0"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r>
              <a:rPr sz="1600" spc="-10" dirty="0"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  <a:r>
              <a:rPr sz="1600" spc="1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10" dirty="0"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sz="1600" spc="-45" dirty="0">
                <a:latin typeface="Arial" panose="020B0604020202020204" pitchFamily="34" charset="0"/>
                <a:cs typeface="Arial" panose="020B0604020202020204" pitchFamily="34" charset="0"/>
              </a:rPr>
              <a:t>в</a:t>
            </a:r>
            <a:r>
              <a:rPr sz="1600" spc="-40" dirty="0">
                <a:latin typeface="Arial" panose="020B0604020202020204" pitchFamily="34" charset="0"/>
                <a:cs typeface="Arial" panose="020B0604020202020204" pitchFamily="34" charset="0"/>
              </a:rPr>
              <a:t>т</a:t>
            </a:r>
            <a:r>
              <a:rPr sz="1600" spc="-10" dirty="0"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r>
              <a:rPr sz="1600" spc="-70" dirty="0">
                <a:latin typeface="Arial" panose="020B0604020202020204" pitchFamily="34" charset="0"/>
                <a:cs typeface="Arial" panose="020B0604020202020204" pitchFamily="34" charset="0"/>
              </a:rPr>
              <a:t>б</a:t>
            </a:r>
            <a:r>
              <a:rPr sz="1600" spc="-20" dirty="0">
                <a:latin typeface="Arial" panose="020B0604020202020204" pitchFamily="34" charset="0"/>
                <a:cs typeface="Arial" panose="020B0604020202020204" pitchFamily="34" charset="0"/>
              </a:rPr>
              <a:t>у</a:t>
            </a:r>
            <a:r>
              <a:rPr sz="1600" spc="-10" dirty="0">
                <a:latin typeface="Arial" panose="020B0604020202020204" pitchFamily="34" charset="0"/>
                <a:cs typeface="Arial" panose="020B0604020202020204" pitchFamily="34" charset="0"/>
              </a:rPr>
              <a:t>сно</a:t>
            </a:r>
            <a:r>
              <a:rPr sz="1600" spc="-40" dirty="0">
                <a:latin typeface="Arial" panose="020B0604020202020204" pitchFamily="34" charset="0"/>
                <a:cs typeface="Arial" panose="020B0604020202020204" pitchFamily="34" charset="0"/>
              </a:rPr>
              <a:t>г</a:t>
            </a:r>
            <a:r>
              <a:rPr sz="1600" spc="-10" dirty="0"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r>
              <a:rPr sz="1600" spc="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10" dirty="0">
                <a:latin typeface="Arial" panose="020B0604020202020204" pitchFamily="34" charset="0"/>
                <a:cs typeface="Arial" panose="020B0604020202020204" pitchFamily="34" charset="0"/>
              </a:rPr>
              <a:t>пар</a:t>
            </a:r>
            <a:r>
              <a:rPr sz="1600" spc="-30" dirty="0">
                <a:latin typeface="Arial" panose="020B0604020202020204" pitchFamily="34" charset="0"/>
                <a:cs typeface="Arial" panose="020B0604020202020204" pitchFamily="34" charset="0"/>
              </a:rPr>
              <a:t>к</a:t>
            </a:r>
            <a:r>
              <a:rPr sz="1600" spc="-10" dirty="0"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sz="1600" spc="1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1" spc="-30" dirty="0">
                <a:solidFill>
                  <a:srgbClr val="A41E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80%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1370201" y="4860335"/>
            <a:ext cx="4162851" cy="2462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600" b="1" spc="-25" dirty="0"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r>
              <a:rPr sz="1600" b="1" spc="-5" dirty="0">
                <a:latin typeface="Arial" panose="020B0604020202020204" pitchFamily="34" charset="0"/>
                <a:cs typeface="Arial" panose="020B0604020202020204" pitchFamily="34" charset="0"/>
              </a:rPr>
              <a:t>т</a:t>
            </a:r>
            <a:r>
              <a:rPr sz="1600" b="1" spc="-35" dirty="0"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  <a:r>
              <a:rPr sz="1600" b="1" spc="-10" dirty="0">
                <a:latin typeface="Arial" panose="020B0604020202020204" pitchFamily="34" charset="0"/>
                <a:cs typeface="Arial" panose="020B0604020202020204" pitchFamily="34" charset="0"/>
              </a:rPr>
              <a:t>у</a:t>
            </a:r>
            <a:r>
              <a:rPr sz="1600" b="1" spc="-5" dirty="0">
                <a:latin typeface="Arial" panose="020B0604020202020204" pitchFamily="34" charset="0"/>
                <a:cs typeface="Arial" panose="020B0604020202020204" pitchFamily="34" charset="0"/>
              </a:rPr>
              <a:t>тс</a:t>
            </a:r>
            <a:r>
              <a:rPr sz="1600" b="1" spc="-30" dirty="0">
                <a:latin typeface="Arial" panose="020B0604020202020204" pitchFamily="34" charset="0"/>
                <a:cs typeface="Arial" panose="020B0604020202020204" pitchFamily="34" charset="0"/>
              </a:rPr>
              <a:t>т</a:t>
            </a:r>
            <a:r>
              <a:rPr sz="1600" b="1" spc="-10" dirty="0">
                <a:latin typeface="Arial" panose="020B0604020202020204" pitchFamily="34" charset="0"/>
                <a:cs typeface="Arial" panose="020B0604020202020204" pitchFamily="34" charset="0"/>
              </a:rPr>
              <a:t>вие</a:t>
            </a:r>
            <a:r>
              <a:rPr sz="1600" b="1" spc="7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30" dirty="0">
                <a:latin typeface="Arial" panose="020B0604020202020204" pitchFamily="34" charset="0"/>
                <a:cs typeface="Arial" panose="020B0604020202020204" pitchFamily="34" charset="0"/>
              </a:rPr>
              <a:t>б</a:t>
            </a:r>
            <a:r>
              <a:rPr sz="1600" spc="5" dirty="0">
                <a:latin typeface="Arial" panose="020B0604020202020204" pitchFamily="34" charset="0"/>
                <a:cs typeface="Arial" panose="020B0604020202020204" pitchFamily="34" charset="0"/>
              </a:rPr>
              <a:t>е</a:t>
            </a:r>
            <a:r>
              <a:rPr sz="1600" spc="-5" dirty="0">
                <a:latin typeface="Arial" panose="020B0604020202020204" pitchFamily="34" charset="0"/>
                <a:cs typeface="Arial" panose="020B0604020202020204" pitchFamily="34" charset="0"/>
              </a:rPr>
              <a:t>з</a:t>
            </a:r>
            <a:r>
              <a:rPr sz="1600" spc="-10" dirty="0">
                <a:latin typeface="Arial" panose="020B0604020202020204" pitchFamily="34" charset="0"/>
                <a:cs typeface="Arial" panose="020B0604020202020204" pitchFamily="34" charset="0"/>
              </a:rPr>
              <a:t>н</a:t>
            </a:r>
            <a:r>
              <a:rPr sz="1600" dirty="0"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sz="1600" spc="-10" dirty="0">
                <a:latin typeface="Arial" panose="020B0604020202020204" pitchFamily="34" charset="0"/>
                <a:cs typeface="Arial" panose="020B0604020202020204" pitchFamily="34" charset="0"/>
              </a:rPr>
              <a:t>личн</a:t>
            </a:r>
            <a:r>
              <a:rPr sz="1600" spc="-5" dirty="0"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r>
              <a:rPr sz="1600" spc="-10" dirty="0">
                <a:latin typeface="Arial" panose="020B0604020202020204" pitchFamily="34" charset="0"/>
                <a:cs typeface="Arial" panose="020B0604020202020204" pitchFamily="34" charset="0"/>
              </a:rPr>
              <a:t>й</a:t>
            </a:r>
            <a:r>
              <a:rPr sz="1600" spc="4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5" dirty="0"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r>
              <a:rPr sz="1600" spc="-10" dirty="0">
                <a:latin typeface="Arial" panose="020B0604020202020204" pitchFamily="34" charset="0"/>
                <a:cs typeface="Arial" panose="020B0604020202020204" pitchFamily="34" charset="0"/>
              </a:rPr>
              <a:t>пл</a:t>
            </a:r>
            <a:r>
              <a:rPr sz="1600" spc="-50" dirty="0"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sz="1600" spc="-10" dirty="0">
                <a:latin typeface="Arial" panose="020B0604020202020204" pitchFamily="34" charset="0"/>
                <a:cs typeface="Arial" panose="020B0604020202020204" pitchFamily="34" charset="0"/>
              </a:rPr>
              <a:t>ты</a:t>
            </a:r>
            <a:r>
              <a:rPr sz="1600" spc="1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10" dirty="0">
                <a:latin typeface="Arial" panose="020B0604020202020204" pitchFamily="34" charset="0"/>
                <a:cs typeface="Arial" panose="020B0604020202020204" pitchFamily="34" charset="0"/>
              </a:rPr>
              <a:t>п</a:t>
            </a:r>
            <a:r>
              <a:rPr sz="1600" spc="-5" dirty="0">
                <a:latin typeface="Arial" panose="020B0604020202020204" pitchFamily="34" charset="0"/>
                <a:cs typeface="Arial" panose="020B0604020202020204" pitchFamily="34" charset="0"/>
              </a:rPr>
              <a:t>р</a:t>
            </a:r>
            <a:r>
              <a:rPr sz="1600" spc="20" dirty="0"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r>
              <a:rPr sz="1600" spc="5" dirty="0">
                <a:latin typeface="Arial" panose="020B0604020202020204" pitchFamily="34" charset="0"/>
                <a:cs typeface="Arial" panose="020B0604020202020204" pitchFamily="34" charset="0"/>
              </a:rPr>
              <a:t>е</a:t>
            </a:r>
            <a:r>
              <a:rPr sz="1600" spc="-30" dirty="0">
                <a:latin typeface="Arial" panose="020B0604020202020204" pitchFamily="34" charset="0"/>
                <a:cs typeface="Arial" panose="020B0604020202020204" pitchFamily="34" charset="0"/>
              </a:rPr>
              <a:t>з</a:t>
            </a:r>
            <a:r>
              <a:rPr sz="1600" spc="-10" dirty="0">
                <a:latin typeface="Arial" panose="020B0604020202020204" pitchFamily="34" charset="0"/>
                <a:cs typeface="Arial" panose="020B0604020202020204" pitchFamily="34" charset="0"/>
              </a:rPr>
              <a:t>да</a:t>
            </a:r>
            <a:endParaRPr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352231" y="5372561"/>
            <a:ext cx="3812540" cy="2462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600" b="1" spc="-25" dirty="0">
                <a:latin typeface="Arial" panose="020B0604020202020204" pitchFamily="34" charset="0"/>
                <a:cs typeface="Arial" panose="020B0604020202020204" pitchFamily="34" charset="0"/>
              </a:rPr>
              <a:t>Н</a:t>
            </a:r>
            <a:r>
              <a:rPr sz="1600" b="1" spc="5" dirty="0">
                <a:latin typeface="Arial" panose="020B0604020202020204" pitchFamily="34" charset="0"/>
                <a:cs typeface="Arial" panose="020B0604020202020204" pitchFamily="34" charset="0"/>
              </a:rPr>
              <a:t>е</a:t>
            </a:r>
            <a:r>
              <a:rPr sz="1600" b="1" spc="-10" dirty="0">
                <a:latin typeface="Arial" panose="020B0604020202020204" pitchFamily="34" charset="0"/>
                <a:cs typeface="Arial" panose="020B0604020202020204" pitchFamily="34" charset="0"/>
              </a:rPr>
              <a:t>со</a:t>
            </a:r>
            <a:r>
              <a:rPr sz="1600" b="1" spc="-45" dirty="0">
                <a:latin typeface="Arial" panose="020B0604020202020204" pitchFamily="34" charset="0"/>
                <a:cs typeface="Arial" panose="020B0604020202020204" pitchFamily="34" charset="0"/>
              </a:rPr>
              <a:t>б</a:t>
            </a:r>
            <a:r>
              <a:rPr sz="1600" b="1" spc="-10" dirty="0">
                <a:latin typeface="Arial" panose="020B0604020202020204" pitchFamily="34" charset="0"/>
                <a:cs typeface="Arial" panose="020B0604020202020204" pitchFamily="34" charset="0"/>
              </a:rPr>
              <a:t>л</a:t>
            </a:r>
            <a:r>
              <a:rPr sz="1600" b="1" spc="-105" dirty="0">
                <a:latin typeface="Arial" panose="020B0604020202020204" pitchFamily="34" charset="0"/>
                <a:cs typeface="Arial" panose="020B0604020202020204" pitchFamily="34" charset="0"/>
              </a:rPr>
              <a:t>ю</a:t>
            </a:r>
            <a:r>
              <a:rPr sz="1600" b="1" spc="-10" dirty="0">
                <a:latin typeface="Arial" panose="020B0604020202020204" pitchFamily="34" charset="0"/>
                <a:cs typeface="Arial" panose="020B0604020202020204" pitchFamily="34" charset="0"/>
              </a:rPr>
              <a:t>дение</a:t>
            </a:r>
            <a:r>
              <a:rPr sz="1600" b="1" spc="3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10" dirty="0">
                <a:latin typeface="Arial" panose="020B0604020202020204" pitchFamily="34" charset="0"/>
                <a:cs typeface="Arial" panose="020B0604020202020204" pitchFamily="34" charset="0"/>
              </a:rPr>
              <a:t>расп</a:t>
            </a:r>
            <a:r>
              <a:rPr sz="1600" spc="-15" dirty="0">
                <a:latin typeface="Arial" panose="020B0604020202020204" pitchFamily="34" charset="0"/>
                <a:cs typeface="Arial" panose="020B0604020202020204" pitchFamily="34" charset="0"/>
              </a:rPr>
              <a:t>и</a:t>
            </a:r>
            <a:r>
              <a:rPr sz="1600" spc="5" dirty="0"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  <a:r>
              <a:rPr sz="1600" spc="-10" dirty="0">
                <a:latin typeface="Arial" panose="020B0604020202020204" pitchFamily="34" charset="0"/>
                <a:cs typeface="Arial" panose="020B0604020202020204" pitchFamily="34" charset="0"/>
              </a:rPr>
              <a:t>ания</a:t>
            </a:r>
            <a:endParaRPr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369302" y="4369020"/>
            <a:ext cx="3452496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600" spc="-10" dirty="0">
                <a:latin typeface="Arial" panose="020B0604020202020204" pitchFamily="34" charset="0"/>
                <a:cs typeface="Arial" panose="020B0604020202020204" pitchFamily="34" charset="0"/>
              </a:rPr>
              <a:t>Обн</a:t>
            </a:r>
            <a:r>
              <a:rPr sz="1600" spc="-5" dirty="0"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r>
              <a:rPr sz="1600" spc="-35" dirty="0">
                <a:latin typeface="Arial" panose="020B0604020202020204" pitchFamily="34" charset="0"/>
                <a:cs typeface="Arial" panose="020B0604020202020204" pitchFamily="34" charset="0"/>
              </a:rPr>
              <a:t>в</a:t>
            </a:r>
            <a:r>
              <a:rPr sz="1600" spc="-10" dirty="0">
                <a:latin typeface="Arial" panose="020B0604020202020204" pitchFamily="34" charset="0"/>
                <a:cs typeface="Arial" panose="020B0604020202020204" pitchFamily="34" charset="0"/>
              </a:rPr>
              <a:t>л</a:t>
            </a:r>
            <a:r>
              <a:rPr sz="1600" spc="-15" dirty="0">
                <a:latin typeface="Arial" panose="020B0604020202020204" pitchFamily="34" charset="0"/>
                <a:cs typeface="Arial" panose="020B0604020202020204" pitchFamily="34" charset="0"/>
              </a:rPr>
              <a:t>е</a:t>
            </a:r>
            <a:r>
              <a:rPr sz="1600" spc="-10" dirty="0">
                <a:latin typeface="Arial" panose="020B0604020202020204" pitchFamily="34" charset="0"/>
                <a:cs typeface="Arial" panose="020B0604020202020204" pitchFamily="34" charset="0"/>
              </a:rPr>
              <a:t>ние</a:t>
            </a:r>
            <a:r>
              <a:rPr sz="1600" spc="2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10" dirty="0">
                <a:latin typeface="Arial" panose="020B0604020202020204" pitchFamily="34" charset="0"/>
                <a:cs typeface="Arial" panose="020B0604020202020204" pitchFamily="34" charset="0"/>
              </a:rPr>
              <a:t>пар</a:t>
            </a:r>
            <a:r>
              <a:rPr sz="1600" spc="-30" dirty="0">
                <a:latin typeface="Arial" panose="020B0604020202020204" pitchFamily="34" charset="0"/>
                <a:cs typeface="Arial" panose="020B0604020202020204" pitchFamily="34" charset="0"/>
              </a:rPr>
              <a:t>к</a:t>
            </a:r>
            <a:r>
              <a:rPr sz="1600" spc="-10" dirty="0"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sz="1600" spc="2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1" dirty="0">
                <a:solidFill>
                  <a:srgbClr val="1B2A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100%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7369302" y="4881633"/>
            <a:ext cx="3369312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b="1" dirty="0">
                <a:solidFill>
                  <a:srgbClr val="1B2A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 82% </a:t>
            </a:r>
            <a:r>
              <a:rPr sz="1600" spc="-35" dirty="0">
                <a:latin typeface="Arial" panose="020B0604020202020204" pitchFamily="34" charset="0"/>
                <a:cs typeface="Arial" panose="020B0604020202020204" pitchFamily="34" charset="0"/>
              </a:rPr>
              <a:t>б</a:t>
            </a:r>
            <a:r>
              <a:rPr sz="1600" spc="5" dirty="0">
                <a:latin typeface="Arial" panose="020B0604020202020204" pitchFamily="34" charset="0"/>
                <a:cs typeface="Arial" panose="020B0604020202020204" pitchFamily="34" charset="0"/>
              </a:rPr>
              <a:t>е</a:t>
            </a:r>
            <a:r>
              <a:rPr sz="1600" spc="-10" dirty="0">
                <a:latin typeface="Arial" panose="020B0604020202020204" pitchFamily="34" charset="0"/>
                <a:cs typeface="Arial" panose="020B0604020202020204" pitchFamily="34" charset="0"/>
              </a:rPr>
              <a:t>зн</a:t>
            </a:r>
            <a:r>
              <a:rPr sz="1600" spc="-5" dirty="0"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sz="1600" spc="-10" dirty="0">
                <a:latin typeface="Arial" panose="020B0604020202020204" pitchFamily="34" charset="0"/>
                <a:cs typeface="Arial" panose="020B0604020202020204" pitchFamily="34" charset="0"/>
              </a:rPr>
              <a:t>л</a:t>
            </a:r>
            <a:r>
              <a:rPr sz="1600" spc="-20" dirty="0">
                <a:latin typeface="Arial" panose="020B0604020202020204" pitchFamily="34" charset="0"/>
                <a:cs typeface="Arial" panose="020B0604020202020204" pitchFamily="34" charset="0"/>
              </a:rPr>
              <a:t>и</a:t>
            </a:r>
            <a:r>
              <a:rPr sz="1600" spc="-10" dirty="0">
                <a:latin typeface="Arial" panose="020B0604020202020204" pitchFamily="34" charset="0"/>
                <a:cs typeface="Arial" panose="020B0604020202020204" pitchFamily="34" charset="0"/>
              </a:rPr>
              <a:t>чной</a:t>
            </a:r>
            <a:r>
              <a:rPr sz="1600" spc="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10" dirty="0">
                <a:latin typeface="Arial" panose="020B0604020202020204" pitchFamily="34" charset="0"/>
                <a:cs typeface="Arial" panose="020B0604020202020204" pitchFamily="34" charset="0"/>
              </a:rPr>
              <a:t>оп</a:t>
            </a:r>
            <a:r>
              <a:rPr sz="1600" spc="-20" dirty="0">
                <a:latin typeface="Arial" panose="020B0604020202020204" pitchFamily="34" charset="0"/>
                <a:cs typeface="Arial" panose="020B0604020202020204" pitchFamily="34" charset="0"/>
              </a:rPr>
              <a:t>л</a:t>
            </a:r>
            <a:r>
              <a:rPr sz="1600" spc="-50" dirty="0"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sz="1600" spc="-10" dirty="0">
                <a:latin typeface="Arial" panose="020B0604020202020204" pitchFamily="34" charset="0"/>
                <a:cs typeface="Arial" panose="020B0604020202020204" pitchFamily="34" charset="0"/>
              </a:rPr>
              <a:t>ты</a:t>
            </a:r>
            <a:endParaRPr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369301" y="5361145"/>
            <a:ext cx="4312625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600" spc="-40" dirty="0"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  <a:r>
              <a:rPr sz="1600" spc="5" dirty="0">
                <a:latin typeface="Arial" panose="020B0604020202020204" pitchFamily="34" charset="0"/>
                <a:cs typeface="Arial" panose="020B0604020202020204" pitchFamily="34" charset="0"/>
              </a:rPr>
              <a:t>т</a:t>
            </a:r>
            <a:r>
              <a:rPr sz="1600" spc="-10" dirty="0">
                <a:latin typeface="Arial" panose="020B0604020202020204" pitchFamily="34" charset="0"/>
                <a:cs typeface="Arial" panose="020B0604020202020204" pitchFamily="34" charset="0"/>
              </a:rPr>
              <a:t>абильн</a:t>
            </a:r>
            <a:r>
              <a:rPr sz="1600" spc="15" dirty="0"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r>
              <a:rPr sz="1600" spc="-10" dirty="0">
                <a:latin typeface="Arial" panose="020B0604020202020204" pitchFamily="34" charset="0"/>
                <a:cs typeface="Arial" panose="020B0604020202020204" pitchFamily="34" charset="0"/>
              </a:rPr>
              <a:t>е</a:t>
            </a:r>
            <a:r>
              <a:rPr sz="1600" spc="1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10" dirty="0">
                <a:latin typeface="Arial" panose="020B0604020202020204" pitchFamily="34" charset="0"/>
                <a:cs typeface="Arial" panose="020B0604020202020204" pitchFamily="34" charset="0"/>
              </a:rPr>
              <a:t>со</a:t>
            </a:r>
            <a:r>
              <a:rPr sz="1600" spc="-45" dirty="0">
                <a:latin typeface="Arial" panose="020B0604020202020204" pitchFamily="34" charset="0"/>
                <a:cs typeface="Arial" panose="020B0604020202020204" pitchFamily="34" charset="0"/>
              </a:rPr>
              <a:t>б</a:t>
            </a:r>
            <a:r>
              <a:rPr sz="1600" spc="-10" dirty="0">
                <a:latin typeface="Arial" panose="020B0604020202020204" pitchFamily="34" charset="0"/>
                <a:cs typeface="Arial" panose="020B0604020202020204" pitchFamily="34" charset="0"/>
              </a:rPr>
              <a:t>л</a:t>
            </a:r>
            <a:r>
              <a:rPr sz="1600" spc="-110" dirty="0">
                <a:latin typeface="Arial" panose="020B0604020202020204" pitchFamily="34" charset="0"/>
                <a:cs typeface="Arial" panose="020B0604020202020204" pitchFamily="34" charset="0"/>
              </a:rPr>
              <a:t>ю</a:t>
            </a:r>
            <a:r>
              <a:rPr sz="1600" spc="-10" dirty="0">
                <a:latin typeface="Arial" panose="020B0604020202020204" pitchFamily="34" charset="0"/>
                <a:cs typeface="Arial" panose="020B0604020202020204" pitchFamily="34" charset="0"/>
              </a:rPr>
              <a:t>дение</a:t>
            </a:r>
            <a:r>
              <a:rPr sz="1600" spc="4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10" dirty="0">
                <a:latin typeface="Arial" panose="020B0604020202020204" pitchFamily="34" charset="0"/>
                <a:cs typeface="Arial" panose="020B0604020202020204" pitchFamily="34" charset="0"/>
              </a:rPr>
              <a:t>расп</a:t>
            </a:r>
            <a:r>
              <a:rPr sz="1600" spc="-15" dirty="0">
                <a:latin typeface="Arial" panose="020B0604020202020204" pitchFamily="34" charset="0"/>
                <a:cs typeface="Arial" panose="020B0604020202020204" pitchFamily="34" charset="0"/>
              </a:rPr>
              <a:t>и</a:t>
            </a:r>
            <a:r>
              <a:rPr sz="1600" spc="5" dirty="0"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  <a:r>
              <a:rPr sz="1600" spc="-10" dirty="0">
                <a:latin typeface="Arial" panose="020B0604020202020204" pitchFamily="34" charset="0"/>
                <a:cs typeface="Arial" panose="020B0604020202020204" pitchFamily="34" charset="0"/>
              </a:rPr>
              <a:t>ания</a:t>
            </a:r>
            <a:r>
              <a:rPr sz="1600" spc="6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1" dirty="0">
                <a:solidFill>
                  <a:srgbClr val="1B2A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 98%</a:t>
            </a:r>
          </a:p>
        </p:txBody>
      </p:sp>
      <p:sp>
        <p:nvSpPr>
          <p:cNvPr id="10" name="object 10"/>
          <p:cNvSpPr/>
          <p:nvPr/>
        </p:nvSpPr>
        <p:spPr>
          <a:xfrm>
            <a:off x="5898347" y="1365510"/>
            <a:ext cx="5783579" cy="181203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1145286" y="3915167"/>
            <a:ext cx="45719" cy="2943341"/>
          </a:xfrm>
          <a:custGeom>
            <a:avLst/>
            <a:gdLst/>
            <a:ahLst/>
            <a:cxnLst/>
            <a:rect l="l" t="t" r="r" b="b"/>
            <a:pathLst>
              <a:path h="1357629">
                <a:moveTo>
                  <a:pt x="0" y="0"/>
                </a:moveTo>
                <a:lnTo>
                  <a:pt x="0" y="1357120"/>
                </a:lnTo>
              </a:path>
            </a:pathLst>
          </a:custGeom>
          <a:ln w="19812">
            <a:solidFill>
              <a:srgbClr val="A41E25"/>
            </a:solidFill>
          </a:ln>
        </p:spPr>
        <p:txBody>
          <a:bodyPr wrap="square" lIns="0" tIns="0" rIns="0" bIns="0" rtlCol="0"/>
          <a:lstStyle/>
          <a:p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7169659" y="4013370"/>
            <a:ext cx="45719" cy="2845138"/>
          </a:xfrm>
          <a:custGeom>
            <a:avLst/>
            <a:gdLst/>
            <a:ahLst/>
            <a:cxnLst/>
            <a:rect l="l" t="t" r="r" b="b"/>
            <a:pathLst>
              <a:path h="1357629">
                <a:moveTo>
                  <a:pt x="0" y="0"/>
                </a:moveTo>
                <a:lnTo>
                  <a:pt x="0" y="1357120"/>
                </a:lnTo>
              </a:path>
            </a:pathLst>
          </a:custGeom>
          <a:ln w="19812">
            <a:solidFill>
              <a:srgbClr val="1B2A4B"/>
            </a:solidFill>
          </a:ln>
        </p:spPr>
        <p:txBody>
          <a:bodyPr wrap="square" lIns="0" tIns="0" rIns="0" bIns="0" rtlCol="0"/>
          <a:lstStyle/>
          <a:p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1354074" y="5872146"/>
            <a:ext cx="4013561" cy="2462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600" spc="-75" dirty="0">
                <a:latin typeface="Arial" panose="020B0604020202020204" pitchFamily="34" charset="0"/>
                <a:cs typeface="Arial" panose="020B0604020202020204" pitchFamily="34" charset="0"/>
              </a:rPr>
              <a:t>Т</a:t>
            </a:r>
            <a:r>
              <a:rPr sz="1600" spc="-30" dirty="0">
                <a:latin typeface="Arial" panose="020B0604020202020204" pitchFamily="34" charset="0"/>
                <a:cs typeface="Arial" panose="020B0604020202020204" pitchFamily="34" charset="0"/>
              </a:rPr>
              <a:t>р</a:t>
            </a:r>
            <a:r>
              <a:rPr sz="1600" spc="-114" dirty="0">
                <a:latin typeface="Arial" panose="020B0604020202020204" pitchFamily="34" charset="0"/>
                <a:cs typeface="Arial" panose="020B0604020202020204" pitchFamily="34" charset="0"/>
              </a:rPr>
              <a:t>у</a:t>
            </a:r>
            <a:r>
              <a:rPr sz="1600" spc="-10" dirty="0">
                <a:latin typeface="Arial" panose="020B0604020202020204" pitchFamily="34" charset="0"/>
                <a:cs typeface="Arial" panose="020B0604020202020204" pitchFamily="34" charset="0"/>
              </a:rPr>
              <a:t>д</a:t>
            </a:r>
            <a:r>
              <a:rPr sz="1600" spc="-5" dirty="0"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r>
              <a:rPr sz="1600" spc="-10" dirty="0">
                <a:latin typeface="Arial" panose="020B0604020202020204" pitchFamily="34" charset="0"/>
                <a:cs typeface="Arial" panose="020B0604020202020204" pitchFamily="34" charset="0"/>
              </a:rPr>
              <a:t>вые миг</a:t>
            </a:r>
            <a:r>
              <a:rPr sz="1600" spc="-5" dirty="0">
                <a:latin typeface="Arial" panose="020B0604020202020204" pitchFamily="34" charset="0"/>
                <a:cs typeface="Arial" panose="020B0604020202020204" pitchFamily="34" charset="0"/>
              </a:rPr>
              <a:t>р</a:t>
            </a:r>
            <a:r>
              <a:rPr sz="1600" spc="-10" dirty="0">
                <a:latin typeface="Arial" panose="020B0604020202020204" pitchFamily="34" charset="0"/>
                <a:cs typeface="Arial" panose="020B0604020202020204" pitchFamily="34" charset="0"/>
              </a:rPr>
              <a:t>анты</a:t>
            </a:r>
            <a:r>
              <a:rPr sz="1600" spc="3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10" dirty="0">
                <a:latin typeface="Arial" panose="020B0604020202020204" pitchFamily="34" charset="0"/>
                <a:cs typeface="Arial" panose="020B0604020202020204" pitchFamily="34" charset="0"/>
              </a:rPr>
              <a:t>и</a:t>
            </a:r>
            <a:r>
              <a:rPr sz="1600" spc="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b="1" spc="-10" dirty="0"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sz="1600" b="1" spc="5" dirty="0"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  <a:r>
              <a:rPr sz="1600" b="1" spc="-10" dirty="0">
                <a:latin typeface="Arial" panose="020B0604020202020204" pitchFamily="34" charset="0"/>
                <a:cs typeface="Arial" panose="020B0604020202020204" pitchFamily="34" charset="0"/>
              </a:rPr>
              <a:t>ерая»</a:t>
            </a:r>
            <a:r>
              <a:rPr sz="1600" b="1" spc="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10" dirty="0">
                <a:latin typeface="Arial" panose="020B0604020202020204" pitchFamily="34" charset="0"/>
                <a:cs typeface="Arial" panose="020B0604020202020204" pitchFamily="34" charset="0"/>
              </a:rPr>
              <a:t>зарп</a:t>
            </a:r>
            <a:r>
              <a:rPr sz="1600" spc="-20" dirty="0">
                <a:latin typeface="Arial" panose="020B0604020202020204" pitchFamily="34" charset="0"/>
                <a:cs typeface="Arial" panose="020B0604020202020204" pitchFamily="34" charset="0"/>
              </a:rPr>
              <a:t>л</a:t>
            </a:r>
            <a:r>
              <a:rPr sz="1600" spc="-50" dirty="0"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sz="1600" spc="5" dirty="0">
                <a:latin typeface="Arial" panose="020B0604020202020204" pitchFamily="34" charset="0"/>
                <a:cs typeface="Arial" panose="020B0604020202020204" pitchFamily="34" charset="0"/>
              </a:rPr>
              <a:t>т</a:t>
            </a:r>
            <a:r>
              <a:rPr sz="1600" spc="-10" dirty="0"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endParaRPr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7369302" y="5872146"/>
            <a:ext cx="4312624" cy="2462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ru-RU" sz="1600" spc="-10" dirty="0">
                <a:latin typeface="Arial" panose="020B0604020202020204" pitchFamily="34" charset="0"/>
                <a:cs typeface="Arial" panose="020B0604020202020204" pitchFamily="34" charset="0"/>
              </a:rPr>
              <a:t>Н</a:t>
            </a:r>
            <a:r>
              <a:rPr sz="1600" spc="-10" dirty="0" err="1">
                <a:latin typeface="Arial" panose="020B0604020202020204" pitchFamily="34" charset="0"/>
                <a:cs typeface="Arial" panose="020B0604020202020204" pitchFamily="34" charset="0"/>
              </a:rPr>
              <a:t>овые</a:t>
            </a:r>
            <a:r>
              <a:rPr sz="1600" spc="-10" dirty="0">
                <a:latin typeface="Arial" panose="020B0604020202020204" pitchFamily="34" charset="0"/>
                <a:cs typeface="Arial" panose="020B0604020202020204" pitchFamily="34" charset="0"/>
              </a:rPr>
              <a:t> раб</a:t>
            </a:r>
            <a:r>
              <a:rPr sz="1600" spc="-40" dirty="0"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r>
              <a:rPr sz="1600" spc="-10" dirty="0">
                <a:latin typeface="Arial" panose="020B0604020202020204" pitchFamily="34" charset="0"/>
                <a:cs typeface="Arial" panose="020B0604020202020204" pitchFamily="34" charset="0"/>
              </a:rPr>
              <a:t>чие</a:t>
            </a:r>
            <a:r>
              <a:rPr sz="1600" spc="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15" dirty="0">
                <a:latin typeface="Arial" panose="020B0604020202020204" pitchFamily="34" charset="0"/>
                <a:cs typeface="Arial" panose="020B0604020202020204" pitchFamily="34" charset="0"/>
              </a:rPr>
              <a:t>м</a:t>
            </a:r>
            <a:r>
              <a:rPr sz="1600" spc="20" dirty="0">
                <a:latin typeface="Arial" panose="020B0604020202020204" pitchFamily="34" charset="0"/>
                <a:cs typeface="Arial" panose="020B0604020202020204" pitchFamily="34" charset="0"/>
              </a:rPr>
              <a:t>е</a:t>
            </a:r>
            <a:r>
              <a:rPr sz="1600" spc="-10" dirty="0"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  <a:r>
              <a:rPr sz="1600" spc="5" dirty="0">
                <a:latin typeface="Arial" panose="020B0604020202020204" pitchFamily="34" charset="0"/>
                <a:cs typeface="Arial" panose="020B0604020202020204" pitchFamily="34" charset="0"/>
              </a:rPr>
              <a:t>т</a:t>
            </a:r>
            <a:r>
              <a:rPr sz="1600" spc="-10" dirty="0"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sz="1600" spc="1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10" dirty="0">
                <a:latin typeface="Arial" panose="020B0604020202020204" pitchFamily="34" charset="0"/>
                <a:cs typeface="Arial" panose="020B0604020202020204" pitchFamily="34" charset="0"/>
              </a:rPr>
              <a:t>и</a:t>
            </a:r>
            <a:r>
              <a:rPr sz="1600" spc="1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b="1" spc="-10" dirty="0">
                <a:solidFill>
                  <a:srgbClr val="1B2A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sz="1600" b="1" spc="-30" dirty="0">
                <a:solidFill>
                  <a:srgbClr val="1B2A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</a:t>
            </a:r>
            <a:r>
              <a:rPr sz="1600" b="1" spc="-10" dirty="0">
                <a:solidFill>
                  <a:srgbClr val="1B2A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ел</a:t>
            </a:r>
            <a:r>
              <a:rPr sz="1600" b="1" spc="-5" dirty="0">
                <a:solidFill>
                  <a:srgbClr val="1B2A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sz="1600" b="1" spc="-10" dirty="0">
                <a:solidFill>
                  <a:srgbClr val="1B2A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я» </a:t>
            </a:r>
            <a:r>
              <a:rPr sz="1600" spc="-10" dirty="0">
                <a:latin typeface="Arial" panose="020B0604020202020204" pitchFamily="34" charset="0"/>
                <a:cs typeface="Arial" panose="020B0604020202020204" pitchFamily="34" charset="0"/>
              </a:rPr>
              <a:t>зарп</a:t>
            </a:r>
            <a:r>
              <a:rPr sz="1600" spc="-20" dirty="0">
                <a:latin typeface="Arial" panose="020B0604020202020204" pitchFamily="34" charset="0"/>
                <a:cs typeface="Arial" panose="020B0604020202020204" pitchFamily="34" charset="0"/>
              </a:rPr>
              <a:t>л</a:t>
            </a:r>
            <a:r>
              <a:rPr sz="1600" spc="-50" dirty="0"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sz="1600" spc="5" dirty="0">
                <a:latin typeface="Arial" panose="020B0604020202020204" pitchFamily="34" charset="0"/>
                <a:cs typeface="Arial" panose="020B0604020202020204" pitchFamily="34" charset="0"/>
              </a:rPr>
              <a:t>т</a:t>
            </a:r>
            <a:r>
              <a:rPr sz="1600" spc="-10" dirty="0"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endParaRPr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object 48"/>
          <p:cNvSpPr txBox="1">
            <a:spLocks noGrp="1"/>
          </p:cNvSpPr>
          <p:nvPr>
            <p:ph type="sldNum" sz="quarter" idx="4294967295"/>
          </p:nvPr>
        </p:nvSpPr>
        <p:spPr>
          <a:xfrm>
            <a:off x="8610600" y="6446579"/>
            <a:ext cx="2743200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spc="-10" dirty="0">
                <a:latin typeface="Arial" panose="020B0604020202020204" pitchFamily="34" charset="0"/>
                <a:cs typeface="Arial" panose="020B0604020202020204" pitchFamily="34" charset="0"/>
              </a:rPr>
              <a:t>31</a:t>
            </a:fld>
            <a:endParaRPr spc="-1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Прямоугольник 48">
            <a:extLst>
              <a:ext uri="{FF2B5EF4-FFF2-40B4-BE49-F238E27FC236}">
                <a16:creationId xmlns:a16="http://schemas.microsoft.com/office/drawing/2014/main" id="{41FB2459-E0EE-4654-9703-1AD5B76B8C13}"/>
              </a:ext>
            </a:extLst>
          </p:cNvPr>
          <p:cNvSpPr/>
          <p:nvPr/>
        </p:nvSpPr>
        <p:spPr>
          <a:xfrm>
            <a:off x="-1" y="333375"/>
            <a:ext cx="12192000" cy="360000"/>
          </a:xfrm>
          <a:prstGeom prst="rect">
            <a:avLst/>
          </a:prstGeom>
          <a:solidFill>
            <a:srgbClr val="1A294A"/>
          </a:solidFill>
          <a:ln>
            <a:noFill/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rIns="360000" rtlCol="0" anchor="ctr"/>
          <a:lstStyle/>
          <a:p>
            <a:pPr algn="ctr"/>
            <a:r>
              <a:rPr lang="ru-RU" sz="1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Лучшие практики в регионах России. </a:t>
            </a:r>
            <a:r>
              <a:rPr lang="ru-RU" sz="18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Транспортная реформа в Тверской области</a:t>
            </a:r>
            <a:r>
              <a:rPr lang="ru-RU" sz="1800" b="1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(3/3)</a:t>
            </a:r>
            <a:endParaRPr lang="ru-RU" sz="1800" b="1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50" name="Прямоугольник: скругленные углы 49">
            <a:extLst>
              <a:ext uri="{FF2B5EF4-FFF2-40B4-BE49-F238E27FC236}">
                <a16:creationId xmlns:a16="http://schemas.microsoft.com/office/drawing/2014/main" id="{AF06DF6F-9556-4888-9C03-8F1BCEF131BE}"/>
              </a:ext>
            </a:extLst>
          </p:cNvPr>
          <p:cNvSpPr/>
          <p:nvPr/>
        </p:nvSpPr>
        <p:spPr>
          <a:xfrm>
            <a:off x="2482024" y="840794"/>
            <a:ext cx="7450710" cy="471762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1D9A78">
                  <a:shade val="30000"/>
                  <a:satMod val="115000"/>
                </a:srgbClr>
              </a:gs>
              <a:gs pos="50000">
                <a:srgbClr val="1D9A78">
                  <a:shade val="67500"/>
                  <a:satMod val="115000"/>
                </a:srgbClr>
              </a:gs>
              <a:gs pos="100000">
                <a:srgbClr val="1D9A78">
                  <a:shade val="100000"/>
                  <a:satMod val="115000"/>
                </a:srgbClr>
              </a:gs>
            </a:gsLst>
            <a:lin ang="5400000" scaled="1"/>
            <a:tileRect/>
          </a:gradFill>
          <a:ln w="12700">
            <a:solidFill>
              <a:srgbClr val="1D9A78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  <a:defRPr/>
            </a:pP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РЕЗУЛЬТАТЫ НОВОЙ МОДЕЛИ ПАССАЖИРСКИХ ПЕРЕВОЗОК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DAE02614-05B9-40FC-A644-E9961A375A77}"/>
              </a:ext>
            </a:extLst>
          </p:cNvPr>
          <p:cNvSpPr txBox="1"/>
          <p:nvPr/>
        </p:nvSpPr>
        <p:spPr>
          <a:xfrm>
            <a:off x="2027541" y="3247281"/>
            <a:ext cx="186845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ru-RU" sz="1800" b="1" dirty="0">
                <a:solidFill>
                  <a:srgbClr val="A41E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 РЕ</a:t>
            </a:r>
            <a:r>
              <a:rPr lang="ru-RU" sz="1800" b="1" spc="20" dirty="0">
                <a:solidFill>
                  <a:srgbClr val="A41E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</a:t>
            </a:r>
            <a:r>
              <a:rPr lang="ru-RU" sz="1800" b="1" dirty="0">
                <a:solidFill>
                  <a:srgbClr val="A41E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r>
              <a:rPr lang="ru-RU" sz="1800" b="1" spc="-30" dirty="0">
                <a:solidFill>
                  <a:srgbClr val="A41E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</a:t>
            </a:r>
            <a:r>
              <a:rPr lang="ru-RU" sz="1800" b="1" dirty="0">
                <a:solidFill>
                  <a:srgbClr val="A41E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МЫ</a:t>
            </a:r>
            <a:endParaRPr lang="ru-RU" sz="1800" dirty="0">
              <a:solidFill>
                <a:srgbClr val="A41E2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C7E3853B-5120-4CA8-84D0-8676407751B9}"/>
              </a:ext>
            </a:extLst>
          </p:cNvPr>
          <p:cNvSpPr txBox="1"/>
          <p:nvPr/>
        </p:nvSpPr>
        <p:spPr>
          <a:xfrm>
            <a:off x="7846192" y="3270706"/>
            <a:ext cx="241553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ru-RU" sz="1800" b="1" dirty="0">
                <a:solidFill>
                  <a:srgbClr val="1B2A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</a:t>
            </a:r>
            <a:r>
              <a:rPr lang="ru-RU" sz="1800" b="1" spc="25" dirty="0">
                <a:solidFill>
                  <a:srgbClr val="1B2A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r>
              <a:rPr lang="ru-RU" sz="1800" b="1" spc="-55" dirty="0">
                <a:solidFill>
                  <a:srgbClr val="1B2A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  <a:r>
              <a:rPr lang="ru-RU" sz="1800" b="1" dirty="0">
                <a:solidFill>
                  <a:srgbClr val="1B2A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ЛЕ РЕ</a:t>
            </a:r>
            <a:r>
              <a:rPr lang="ru-RU" sz="1800" b="1" spc="20" dirty="0">
                <a:solidFill>
                  <a:srgbClr val="1B2A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</a:t>
            </a:r>
            <a:r>
              <a:rPr lang="ru-RU" sz="1800" b="1" dirty="0">
                <a:solidFill>
                  <a:srgbClr val="1B2A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r>
              <a:rPr lang="ru-RU" sz="1800" b="1" spc="-30" dirty="0">
                <a:solidFill>
                  <a:srgbClr val="1B2A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</a:t>
            </a:r>
            <a:r>
              <a:rPr lang="ru-RU" sz="1800" b="1" dirty="0">
                <a:solidFill>
                  <a:srgbClr val="1B2A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МЫ</a:t>
            </a:r>
            <a:endParaRPr lang="ru-RU" sz="1800" dirty="0">
              <a:solidFill>
                <a:srgbClr val="1B2A4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" name="Овал 60">
            <a:extLst>
              <a:ext uri="{FF2B5EF4-FFF2-40B4-BE49-F238E27FC236}">
                <a16:creationId xmlns:a16="http://schemas.microsoft.com/office/drawing/2014/main" id="{866BB458-103D-4A3B-8A3B-58C364D6CA1E}"/>
              </a:ext>
            </a:extLst>
          </p:cNvPr>
          <p:cNvSpPr/>
          <p:nvPr/>
        </p:nvSpPr>
        <p:spPr>
          <a:xfrm>
            <a:off x="1092264" y="3913482"/>
            <a:ext cx="106043" cy="99888"/>
          </a:xfrm>
          <a:prstGeom prst="ellipse">
            <a:avLst/>
          </a:prstGeom>
          <a:solidFill>
            <a:srgbClr val="A41E25"/>
          </a:solidFill>
          <a:ln>
            <a:solidFill>
              <a:srgbClr val="A41E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2" name="Овал 61">
            <a:extLst>
              <a:ext uri="{FF2B5EF4-FFF2-40B4-BE49-F238E27FC236}">
                <a16:creationId xmlns:a16="http://schemas.microsoft.com/office/drawing/2014/main" id="{36FB13E1-053C-4FC6-861D-83C1464C023F}"/>
              </a:ext>
            </a:extLst>
          </p:cNvPr>
          <p:cNvSpPr/>
          <p:nvPr/>
        </p:nvSpPr>
        <p:spPr>
          <a:xfrm>
            <a:off x="1084619" y="4420674"/>
            <a:ext cx="106043" cy="99888"/>
          </a:xfrm>
          <a:prstGeom prst="ellipse">
            <a:avLst/>
          </a:prstGeom>
          <a:solidFill>
            <a:srgbClr val="A41E25"/>
          </a:solidFill>
          <a:ln>
            <a:solidFill>
              <a:srgbClr val="A41E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3" name="Овал 62">
            <a:extLst>
              <a:ext uri="{FF2B5EF4-FFF2-40B4-BE49-F238E27FC236}">
                <a16:creationId xmlns:a16="http://schemas.microsoft.com/office/drawing/2014/main" id="{E4405EDE-2897-45C3-AB81-76C512CD2296}"/>
              </a:ext>
            </a:extLst>
          </p:cNvPr>
          <p:cNvSpPr/>
          <p:nvPr/>
        </p:nvSpPr>
        <p:spPr>
          <a:xfrm>
            <a:off x="1090128" y="4904856"/>
            <a:ext cx="106043" cy="99888"/>
          </a:xfrm>
          <a:prstGeom prst="ellipse">
            <a:avLst/>
          </a:prstGeom>
          <a:solidFill>
            <a:srgbClr val="A41E25"/>
          </a:solidFill>
          <a:ln>
            <a:solidFill>
              <a:srgbClr val="A41E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4" name="Овал 63">
            <a:extLst>
              <a:ext uri="{FF2B5EF4-FFF2-40B4-BE49-F238E27FC236}">
                <a16:creationId xmlns:a16="http://schemas.microsoft.com/office/drawing/2014/main" id="{57F4081D-7C41-46FC-867A-7647EFE85702}"/>
              </a:ext>
            </a:extLst>
          </p:cNvPr>
          <p:cNvSpPr/>
          <p:nvPr/>
        </p:nvSpPr>
        <p:spPr>
          <a:xfrm>
            <a:off x="1084962" y="5445728"/>
            <a:ext cx="106043" cy="99888"/>
          </a:xfrm>
          <a:prstGeom prst="ellipse">
            <a:avLst/>
          </a:prstGeom>
          <a:solidFill>
            <a:srgbClr val="A41E25"/>
          </a:solidFill>
          <a:ln>
            <a:solidFill>
              <a:srgbClr val="A41E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5" name="Овал 64">
            <a:extLst>
              <a:ext uri="{FF2B5EF4-FFF2-40B4-BE49-F238E27FC236}">
                <a16:creationId xmlns:a16="http://schemas.microsoft.com/office/drawing/2014/main" id="{9BBB2B87-4889-4A36-9E88-EADF88462CA6}"/>
              </a:ext>
            </a:extLst>
          </p:cNvPr>
          <p:cNvSpPr/>
          <p:nvPr/>
        </p:nvSpPr>
        <p:spPr>
          <a:xfrm>
            <a:off x="1092264" y="5952920"/>
            <a:ext cx="106043" cy="99888"/>
          </a:xfrm>
          <a:prstGeom prst="ellipse">
            <a:avLst/>
          </a:prstGeom>
          <a:solidFill>
            <a:srgbClr val="A41E25"/>
          </a:solidFill>
          <a:ln>
            <a:solidFill>
              <a:srgbClr val="A41E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6" name="Овал 45">
            <a:extLst>
              <a:ext uri="{FF2B5EF4-FFF2-40B4-BE49-F238E27FC236}">
                <a16:creationId xmlns:a16="http://schemas.microsoft.com/office/drawing/2014/main" id="{C1A749F7-71B3-4E8A-9D08-894E993FF075}"/>
              </a:ext>
            </a:extLst>
          </p:cNvPr>
          <p:cNvSpPr/>
          <p:nvPr/>
        </p:nvSpPr>
        <p:spPr>
          <a:xfrm>
            <a:off x="7116637" y="3990509"/>
            <a:ext cx="106043" cy="99888"/>
          </a:xfrm>
          <a:prstGeom prst="ellipse">
            <a:avLst/>
          </a:prstGeom>
          <a:solidFill>
            <a:srgbClr val="1B2A4B"/>
          </a:solidFill>
          <a:ln>
            <a:solidFill>
              <a:srgbClr val="1B2A4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Овал 46">
            <a:extLst>
              <a:ext uri="{FF2B5EF4-FFF2-40B4-BE49-F238E27FC236}">
                <a16:creationId xmlns:a16="http://schemas.microsoft.com/office/drawing/2014/main" id="{90A53FF9-19B9-4F77-AE6F-ED39D74990A4}"/>
              </a:ext>
            </a:extLst>
          </p:cNvPr>
          <p:cNvSpPr/>
          <p:nvPr/>
        </p:nvSpPr>
        <p:spPr>
          <a:xfrm>
            <a:off x="7116637" y="4438348"/>
            <a:ext cx="106043" cy="99888"/>
          </a:xfrm>
          <a:prstGeom prst="ellipse">
            <a:avLst/>
          </a:prstGeom>
          <a:solidFill>
            <a:srgbClr val="1B2A4B"/>
          </a:solidFill>
          <a:ln>
            <a:solidFill>
              <a:srgbClr val="1B2A4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1" name="Овал 50">
            <a:extLst>
              <a:ext uri="{FF2B5EF4-FFF2-40B4-BE49-F238E27FC236}">
                <a16:creationId xmlns:a16="http://schemas.microsoft.com/office/drawing/2014/main" id="{F7AD9D9F-66A2-4D18-8DD8-E722702FDFB6}"/>
              </a:ext>
            </a:extLst>
          </p:cNvPr>
          <p:cNvSpPr/>
          <p:nvPr/>
        </p:nvSpPr>
        <p:spPr>
          <a:xfrm>
            <a:off x="7116637" y="4954800"/>
            <a:ext cx="106043" cy="99888"/>
          </a:xfrm>
          <a:prstGeom prst="ellipse">
            <a:avLst/>
          </a:prstGeom>
          <a:solidFill>
            <a:srgbClr val="1B2A4B"/>
          </a:solidFill>
          <a:ln>
            <a:solidFill>
              <a:srgbClr val="1B2A4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2" name="Овал 51">
            <a:extLst>
              <a:ext uri="{FF2B5EF4-FFF2-40B4-BE49-F238E27FC236}">
                <a16:creationId xmlns:a16="http://schemas.microsoft.com/office/drawing/2014/main" id="{98E06863-4902-49E7-99FF-7FC82037B3DE}"/>
              </a:ext>
            </a:extLst>
          </p:cNvPr>
          <p:cNvSpPr/>
          <p:nvPr/>
        </p:nvSpPr>
        <p:spPr>
          <a:xfrm>
            <a:off x="7116637" y="5446766"/>
            <a:ext cx="106043" cy="99888"/>
          </a:xfrm>
          <a:prstGeom prst="ellipse">
            <a:avLst/>
          </a:prstGeom>
          <a:solidFill>
            <a:srgbClr val="1B2A4B"/>
          </a:solidFill>
          <a:ln>
            <a:solidFill>
              <a:srgbClr val="1B2A4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3" name="Овал 52">
            <a:extLst>
              <a:ext uri="{FF2B5EF4-FFF2-40B4-BE49-F238E27FC236}">
                <a16:creationId xmlns:a16="http://schemas.microsoft.com/office/drawing/2014/main" id="{28A5C545-C8FC-4180-AE94-36709BF509BE}"/>
              </a:ext>
            </a:extLst>
          </p:cNvPr>
          <p:cNvSpPr/>
          <p:nvPr/>
        </p:nvSpPr>
        <p:spPr>
          <a:xfrm>
            <a:off x="7116636" y="5967262"/>
            <a:ext cx="106043" cy="99888"/>
          </a:xfrm>
          <a:prstGeom prst="ellipse">
            <a:avLst/>
          </a:prstGeom>
          <a:solidFill>
            <a:srgbClr val="1B2A4B"/>
          </a:solidFill>
          <a:ln>
            <a:solidFill>
              <a:srgbClr val="1B2A4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object 35"/>
          <p:cNvSpPr/>
          <p:nvPr/>
        </p:nvSpPr>
        <p:spPr>
          <a:xfrm>
            <a:off x="1219200" y="1775460"/>
            <a:ext cx="2516124" cy="11430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098711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9F643BBB-92A5-4546-970E-53F27F4C3C63}"/>
              </a:ext>
            </a:extLst>
          </p:cNvPr>
          <p:cNvSpPr/>
          <p:nvPr/>
        </p:nvSpPr>
        <p:spPr>
          <a:xfrm>
            <a:off x="6474373" y="4103800"/>
            <a:ext cx="5205713" cy="2539365"/>
          </a:xfrm>
          <a:prstGeom prst="rect">
            <a:avLst/>
          </a:prstGeom>
          <a:solidFill>
            <a:srgbClr val="F2F2F2"/>
          </a:solidFill>
          <a:ln>
            <a:solidFill>
              <a:srgbClr val="F2F2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18811F4B-4096-4496-9F5B-AF1E9CDCACCE}"/>
              </a:ext>
            </a:extLst>
          </p:cNvPr>
          <p:cNvSpPr/>
          <p:nvPr/>
        </p:nvSpPr>
        <p:spPr>
          <a:xfrm>
            <a:off x="651640" y="968001"/>
            <a:ext cx="5205713" cy="471762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1D9A78">
                  <a:shade val="30000"/>
                  <a:satMod val="115000"/>
                </a:srgbClr>
              </a:gs>
              <a:gs pos="50000">
                <a:srgbClr val="1D9A78">
                  <a:shade val="67500"/>
                  <a:satMod val="115000"/>
                </a:srgbClr>
              </a:gs>
              <a:gs pos="100000">
                <a:srgbClr val="1D9A78">
                  <a:shade val="100000"/>
                  <a:satMod val="115000"/>
                </a:srgbClr>
              </a:gs>
            </a:gsLst>
            <a:lin ang="5400000" scaled="1"/>
            <a:tileRect/>
          </a:gradFill>
          <a:ln w="12700">
            <a:solidFill>
              <a:srgbClr val="1D9A78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  <a:defRPr/>
            </a:pP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Предпосылки транспортной реформы</a:t>
            </a:r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7354F351-BC35-44C6-9C47-E4C88948D4F9}"/>
              </a:ext>
            </a:extLst>
          </p:cNvPr>
          <p:cNvSpPr/>
          <p:nvPr/>
        </p:nvSpPr>
        <p:spPr>
          <a:xfrm>
            <a:off x="651640" y="2186151"/>
            <a:ext cx="5205713" cy="4315613"/>
          </a:xfrm>
          <a:prstGeom prst="round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ru-RU" sz="1400" b="1" dirty="0">
                <a:solidFill>
                  <a:srgbClr val="1B2A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«гонки» </a:t>
            </a:r>
            <a:r>
              <a:rPr lang="ru-RU" sz="1400" dirty="0">
                <a:solidFill>
                  <a:srgbClr val="1B2A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между водителями в борьбе за выручкой</a:t>
            </a:r>
          </a:p>
          <a:p>
            <a:pPr marL="285750" indent="-285750" algn="ctr"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ru-RU" sz="1400" dirty="0">
                <a:solidFill>
                  <a:srgbClr val="1B2A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регулярное невыполнение межпиковых утренних и вечерних рейсов</a:t>
            </a:r>
          </a:p>
          <a:p>
            <a:pPr marL="285750" indent="-285750" algn="ctr"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ru-RU" sz="1400" b="1" dirty="0">
                <a:solidFill>
                  <a:srgbClr val="1B2A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невыполнение обязанностей по содержанию </a:t>
            </a:r>
            <a:r>
              <a:rPr lang="ru-RU" sz="1400" dirty="0">
                <a:solidFill>
                  <a:srgbClr val="1B2A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ремонту автобусов</a:t>
            </a:r>
          </a:p>
          <a:p>
            <a:pPr marL="285750" indent="-285750" algn="ctr"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ru-RU" sz="1400" dirty="0">
                <a:solidFill>
                  <a:srgbClr val="1B2A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непредоставление пассажирам </a:t>
            </a:r>
            <a:r>
              <a:rPr lang="ru-RU" sz="1400" b="1" dirty="0">
                <a:solidFill>
                  <a:srgbClr val="1B2A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права на льготный проезд</a:t>
            </a:r>
            <a:r>
              <a:rPr lang="ru-RU" sz="1400" dirty="0">
                <a:solidFill>
                  <a:srgbClr val="1B2A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и безналичную оплату услуг</a:t>
            </a:r>
          </a:p>
          <a:p>
            <a:pPr marL="285750" indent="-285750" algn="ctr"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ru-RU" sz="1400" dirty="0">
                <a:solidFill>
                  <a:srgbClr val="1B2A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прием оплаты проезда водителем в процессе управления автобусом</a:t>
            </a:r>
          </a:p>
          <a:p>
            <a:pPr marL="285750" indent="-285750" algn="ctr"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ru-RU" sz="1400" dirty="0">
                <a:solidFill>
                  <a:srgbClr val="1B2A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существенное </a:t>
            </a:r>
            <a:r>
              <a:rPr lang="ru-RU" sz="1400" b="1" dirty="0">
                <a:solidFill>
                  <a:srgbClr val="1B2A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занижение данных </a:t>
            </a:r>
            <a:r>
              <a:rPr lang="ru-RU" sz="1400" dirty="0">
                <a:solidFill>
                  <a:srgbClr val="1B2A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 фактическом пассажиропотоке и доходах</a:t>
            </a:r>
          </a:p>
          <a:p>
            <a:pPr marL="285750" indent="-285750" algn="ctr"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ru-RU" sz="1400" b="1" dirty="0">
                <a:solidFill>
                  <a:srgbClr val="1B2A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невыполнение требований налогового законодательства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784EDCB-FB3E-47FE-83D6-6C8B4E8FF2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6385" y="3971910"/>
            <a:ext cx="5205713" cy="2552715"/>
          </a:xfrm>
          <a:prstGeom prst="rect">
            <a:avLst/>
          </a:prstGeom>
        </p:spPr>
      </p:pic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2F93EE82-21DD-428D-BC47-B5216E558356}"/>
              </a:ext>
            </a:extLst>
          </p:cNvPr>
          <p:cNvSpPr/>
          <p:nvPr/>
        </p:nvSpPr>
        <p:spPr>
          <a:xfrm>
            <a:off x="6576384" y="1434067"/>
            <a:ext cx="5205713" cy="2396443"/>
          </a:xfrm>
          <a:prstGeom prst="roundRect">
            <a:avLst/>
          </a:prstGeom>
          <a:gradFill flip="none" rotWithShape="1">
            <a:gsLst>
              <a:gs pos="0">
                <a:srgbClr val="A41E25">
                  <a:shade val="30000"/>
                  <a:satMod val="115000"/>
                </a:srgbClr>
              </a:gs>
              <a:gs pos="50000">
                <a:srgbClr val="A41E25">
                  <a:shade val="67500"/>
                  <a:satMod val="115000"/>
                </a:srgbClr>
              </a:gs>
              <a:gs pos="100000">
                <a:srgbClr val="A41E25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solidFill>
              <a:srgbClr val="A41E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автобусы устаревших модификаций, со сроком службы более семи лет</a:t>
            </a:r>
          </a:p>
          <a:p>
            <a:pPr marL="285750" indent="-285750" algn="ctr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частые поломки и  неудовлетворительное техническое состояние</a:t>
            </a:r>
          </a:p>
          <a:p>
            <a:pPr marL="285750" indent="-285750" algn="ctr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 приспособлены для перевозки маломобильных групп населения</a:t>
            </a:r>
          </a:p>
          <a:p>
            <a:pPr marL="285750" indent="-285750" algn="ctr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 соответствуют современным требованиям </a:t>
            </a:r>
            <a:br>
              <a:rPr 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 оборудованию подвижного состава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A41C94AA-072B-49FA-AE77-B5CF883B3D62}"/>
              </a:ext>
            </a:extLst>
          </p:cNvPr>
          <p:cNvSpPr/>
          <p:nvPr/>
        </p:nvSpPr>
        <p:spPr>
          <a:xfrm>
            <a:off x="-1" y="333375"/>
            <a:ext cx="12192000" cy="360000"/>
          </a:xfrm>
          <a:prstGeom prst="rect">
            <a:avLst/>
          </a:prstGeom>
          <a:solidFill>
            <a:srgbClr val="1A294A"/>
          </a:solidFill>
          <a:ln>
            <a:noFill/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rIns="360000" rtlCol="0" anchor="ctr"/>
          <a:lstStyle/>
          <a:p>
            <a:pPr algn="ctr"/>
            <a:r>
              <a:rPr lang="ru-RU" sz="1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Лучшие практики в регионах России. </a:t>
            </a:r>
            <a:r>
              <a:rPr lang="ru-RU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Кострома (1/4)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F59E4C9-49D0-49FA-87D7-418149CB3BC0}"/>
              </a:ext>
            </a:extLst>
          </p:cNvPr>
          <p:cNvSpPr txBox="1"/>
          <p:nvPr/>
        </p:nvSpPr>
        <p:spPr>
          <a:xfrm>
            <a:off x="651640" y="1744789"/>
            <a:ext cx="520571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ru-RU" b="1" dirty="0">
                <a:solidFill>
                  <a:srgbClr val="1B2A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Водители и перевозчики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4D72BE1-96F4-4417-B0F4-BA403704C379}"/>
              </a:ext>
            </a:extLst>
          </p:cNvPr>
          <p:cNvSpPr txBox="1"/>
          <p:nvPr/>
        </p:nvSpPr>
        <p:spPr>
          <a:xfrm>
            <a:off x="6576384" y="1019216"/>
            <a:ext cx="52057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Автобусы</a:t>
            </a:r>
          </a:p>
        </p:txBody>
      </p:sp>
    </p:spTree>
    <p:extLst>
      <p:ext uri="{BB962C8B-B14F-4D97-AF65-F5344CB8AC3E}">
        <p14:creationId xmlns:p14="http://schemas.microsoft.com/office/powerpoint/2010/main" val="290103320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8712CA51-58E4-4F6B-80B4-7A8C1A10BF7E}"/>
              </a:ext>
            </a:extLst>
          </p:cNvPr>
          <p:cNvSpPr/>
          <p:nvPr/>
        </p:nvSpPr>
        <p:spPr>
          <a:xfrm>
            <a:off x="-1" y="333375"/>
            <a:ext cx="12192000" cy="360000"/>
          </a:xfrm>
          <a:prstGeom prst="rect">
            <a:avLst/>
          </a:prstGeom>
          <a:solidFill>
            <a:srgbClr val="1A294A"/>
          </a:solidFill>
          <a:ln>
            <a:noFill/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rIns="360000" rtlCol="0" anchor="ctr"/>
          <a:lstStyle/>
          <a:p>
            <a:pPr algn="ctr"/>
            <a:r>
              <a:rPr lang="ru-RU" sz="1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Лучшие практики в регионах России. </a:t>
            </a:r>
            <a:r>
              <a:rPr lang="ru-RU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Кострома (2/4)</a:t>
            </a:r>
          </a:p>
        </p:txBody>
      </p:sp>
      <p:sp>
        <p:nvSpPr>
          <p:cNvPr id="5" name="Скругленный прямоугольник 10">
            <a:extLst>
              <a:ext uri="{FF2B5EF4-FFF2-40B4-BE49-F238E27FC236}">
                <a16:creationId xmlns:a16="http://schemas.microsoft.com/office/drawing/2014/main" id="{CA1B9B00-04EE-4F5D-8695-85594DDCD4F3}"/>
              </a:ext>
            </a:extLst>
          </p:cNvPr>
          <p:cNvSpPr/>
          <p:nvPr/>
        </p:nvSpPr>
        <p:spPr>
          <a:xfrm>
            <a:off x="6253654" y="4937538"/>
            <a:ext cx="5206369" cy="1728595"/>
          </a:xfrm>
          <a:prstGeom prst="roundRect">
            <a:avLst>
              <a:gd name="adj" fmla="val 28844"/>
            </a:avLst>
          </a:prstGeom>
          <a:solidFill>
            <a:srgbClr val="1B2A4B"/>
          </a:solidFill>
          <a:ln>
            <a:solidFill>
              <a:srgbClr val="F2F2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ЦЕЛЬ:</a:t>
            </a:r>
          </a:p>
          <a:p>
            <a:pPr marL="285750" lvl="0" indent="-285750" algn="ctr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обеспечение безопасных условий жизни граждан</a:t>
            </a:r>
          </a:p>
          <a:p>
            <a:pPr marL="285750" lvl="0" indent="-285750" algn="ctr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защита населения от терроризма</a:t>
            </a:r>
          </a:p>
          <a:p>
            <a:pPr marL="285750" lvl="0" indent="-285750" algn="ctr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снижение уровня преступности </a:t>
            </a:r>
            <a:br>
              <a:rPr lang="ru-RU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обеспечение общественного порядка</a:t>
            </a:r>
          </a:p>
        </p:txBody>
      </p:sp>
      <p:sp>
        <p:nvSpPr>
          <p:cNvPr id="7" name="Скругленный прямоугольник 11">
            <a:extLst>
              <a:ext uri="{FF2B5EF4-FFF2-40B4-BE49-F238E27FC236}">
                <a16:creationId xmlns:a16="http://schemas.microsoft.com/office/drawing/2014/main" id="{23388952-E89D-4134-BBBA-F385EC67D591}"/>
              </a:ext>
            </a:extLst>
          </p:cNvPr>
          <p:cNvSpPr/>
          <p:nvPr/>
        </p:nvSpPr>
        <p:spPr>
          <a:xfrm>
            <a:off x="889629" y="1458212"/>
            <a:ext cx="5048718" cy="3327548"/>
          </a:xfrm>
          <a:prstGeom prst="roundRect">
            <a:avLst>
              <a:gd name="adj" fmla="val 14526"/>
            </a:avLst>
          </a:prstGeom>
          <a:solidFill>
            <a:srgbClr val="F2F2F2"/>
          </a:solidFill>
          <a:ln>
            <a:solidFill>
              <a:srgbClr val="F2F2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spcAft>
                <a:spcPts val="600"/>
              </a:spcAft>
            </a:pPr>
            <a:r>
              <a:rPr lang="ru-RU" sz="1600" b="1" dirty="0">
                <a:solidFill>
                  <a:srgbClr val="A41E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РАМКАХ ПИЛОТНОГО ПРОЕКТА:</a:t>
            </a:r>
          </a:p>
          <a:p>
            <a:pPr marL="285750" indent="-285750" algn="just"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ru-RU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заключено соглашение с Администрацией города Костромы и   ДТ и ДХ Костромской области</a:t>
            </a:r>
          </a:p>
          <a:p>
            <a:pPr marL="285750" indent="-285750" algn="just"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ru-RU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установлены 2 пилона безопасности </a:t>
            </a:r>
            <a:br>
              <a:rPr lang="ru-RU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остановках «ул. </a:t>
            </a:r>
            <a:r>
              <a:rPr lang="ru-RU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Подлипаева</a:t>
            </a:r>
            <a:r>
              <a:rPr lang="ru-RU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 </a:t>
            </a:r>
            <a:br>
              <a:rPr lang="ru-RU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«пл. Воскресенская»</a:t>
            </a:r>
          </a:p>
          <a:p>
            <a:pPr marL="285750" indent="-285750" algn="just"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ru-RU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обеспечен круглосуточный видеомониторинг </a:t>
            </a:r>
            <a:br>
              <a:rPr lang="ru-RU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прием вызовов с пилонов</a:t>
            </a:r>
          </a:p>
          <a:p>
            <a:pPr marL="285750" indent="-285750" algn="just"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ru-RU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приняты меры реагирования при выявлении ЧС с участием ГБР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DF2BC10-DD27-48C7-BA75-6505AA19AD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3654" y="1504358"/>
            <a:ext cx="5206369" cy="3327548"/>
          </a:xfrm>
          <a:prstGeom prst="rect">
            <a:avLst/>
          </a:prstGeom>
        </p:spPr>
      </p:pic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C52B4400-DAFE-4D07-BC9E-DF9944381B19}"/>
              </a:ext>
            </a:extLst>
          </p:cNvPr>
          <p:cNvSpPr/>
          <p:nvPr/>
        </p:nvSpPr>
        <p:spPr>
          <a:xfrm>
            <a:off x="2370644" y="839912"/>
            <a:ext cx="7450710" cy="471762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1D9A78">
                  <a:shade val="30000"/>
                  <a:satMod val="115000"/>
                </a:srgbClr>
              </a:gs>
              <a:gs pos="50000">
                <a:srgbClr val="1D9A78">
                  <a:shade val="67500"/>
                  <a:satMod val="115000"/>
                </a:srgbClr>
              </a:gs>
              <a:gs pos="100000">
                <a:srgbClr val="1D9A78">
                  <a:shade val="100000"/>
                  <a:satMod val="115000"/>
                </a:srgbClr>
              </a:gs>
            </a:gsLst>
            <a:lin ang="5400000" scaled="1"/>
            <a:tileRect/>
          </a:gradFill>
          <a:ln w="12700">
            <a:solidFill>
              <a:srgbClr val="1D9A78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  <a:defRPr/>
            </a:pP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Пилотный проект «Пилон безопасности»</a:t>
            </a:r>
          </a:p>
        </p:txBody>
      </p:sp>
      <p:sp>
        <p:nvSpPr>
          <p:cNvPr id="13" name="Номер слайда 4">
            <a:extLst>
              <a:ext uri="{FF2B5EF4-FFF2-40B4-BE49-F238E27FC236}">
                <a16:creationId xmlns:a16="http://schemas.microsoft.com/office/drawing/2014/main" id="{C75A8499-CAB9-490F-9A6C-A2274353E7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37976" y="6394924"/>
            <a:ext cx="2552852" cy="312114"/>
          </a:xfrm>
        </p:spPr>
        <p:txBody>
          <a:bodyPr/>
          <a:lstStyle/>
          <a:p>
            <a:fld id="{6BC03A72-FF8F-4EA6-9DE2-DEA28CA0950A}" type="slidenum">
              <a:rPr lang="ru-RU" smtClean="0">
                <a:latin typeface="Arial" panose="020B0604020202020204" pitchFamily="34" charset="0"/>
                <a:cs typeface="Arial" panose="020B0604020202020204" pitchFamily="34" charset="0"/>
              </a:rPr>
              <a:t>33</a:t>
            </a:fld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86B5F4BC-7FE7-4C16-976B-8E40F3C88E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7771" y="4960611"/>
            <a:ext cx="3032434" cy="1682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503151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8B410325-B774-4E1A-BB39-B2F8ECA4003E}"/>
              </a:ext>
            </a:extLst>
          </p:cNvPr>
          <p:cNvSpPr/>
          <p:nvPr/>
        </p:nvSpPr>
        <p:spPr>
          <a:xfrm>
            <a:off x="-1" y="333375"/>
            <a:ext cx="12192000" cy="360000"/>
          </a:xfrm>
          <a:prstGeom prst="rect">
            <a:avLst/>
          </a:prstGeom>
          <a:solidFill>
            <a:srgbClr val="1A294A"/>
          </a:solidFill>
          <a:ln>
            <a:noFill/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rIns="360000" rtlCol="0" anchor="ctr"/>
          <a:lstStyle/>
          <a:p>
            <a:pPr algn="ctr"/>
            <a:r>
              <a:rPr lang="ru-RU" sz="1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Лучшие практики в регионах России. </a:t>
            </a:r>
            <a:r>
              <a:rPr lang="ru-RU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Кострома (3/4)</a:t>
            </a:r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48965FE3-5F58-4EF6-AB78-7D39E0D50883}"/>
              </a:ext>
            </a:extLst>
          </p:cNvPr>
          <p:cNvSpPr/>
          <p:nvPr/>
        </p:nvSpPr>
        <p:spPr>
          <a:xfrm>
            <a:off x="543681" y="1087000"/>
            <a:ext cx="5249356" cy="571422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1D9A78">
                  <a:shade val="30000"/>
                  <a:satMod val="115000"/>
                </a:srgbClr>
              </a:gs>
              <a:gs pos="50000">
                <a:srgbClr val="1D9A78">
                  <a:shade val="67500"/>
                  <a:satMod val="115000"/>
                </a:srgbClr>
              </a:gs>
              <a:gs pos="100000">
                <a:srgbClr val="1D9A78">
                  <a:shade val="100000"/>
                  <a:satMod val="115000"/>
                </a:srgbClr>
              </a:gs>
            </a:gsLst>
            <a:lin ang="5400000" scaled="1"/>
            <a:tileRect/>
          </a:gradFill>
          <a:ln w="12700">
            <a:solidFill>
              <a:srgbClr val="1D9A78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Оплата проезда по </a:t>
            </a:r>
            <a:r>
              <a:rPr lang="ru-RU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геопозиции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 на мобильном приложении 2ГИС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17183B4-720D-44F5-85E1-E1AB4FD37090}"/>
              </a:ext>
            </a:extLst>
          </p:cNvPr>
          <p:cNvSpPr txBox="1"/>
          <p:nvPr/>
        </p:nvSpPr>
        <p:spPr>
          <a:xfrm>
            <a:off x="543681" y="4978919"/>
            <a:ext cx="5016291" cy="10007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 algn="ctr">
              <a:lnSpc>
                <a:spcPct val="200000"/>
              </a:lnSpc>
              <a:buFont typeface="Wingdings" panose="05000000000000000000" pitchFamily="2" charset="2"/>
              <a:buChar char="v"/>
            </a:pP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начало тестового периода - с 20.02.2025</a:t>
            </a:r>
          </a:p>
          <a:p>
            <a:pPr marL="285750" lvl="0" indent="-285750" algn="ctr">
              <a:lnSpc>
                <a:spcPct val="200000"/>
              </a:lnSpc>
              <a:buFont typeface="Wingdings" panose="05000000000000000000" pitchFamily="2" charset="2"/>
              <a:buChar char="v"/>
            </a:pP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плановый запуск – с 20.03.2025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DAC520A5-2F62-46A0-B987-FDD7F41A68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1277" y="3920661"/>
            <a:ext cx="5249356" cy="2701292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D5B365DD-8D39-4B98-858B-FB10B5356D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8980" y="901805"/>
            <a:ext cx="5853950" cy="2924263"/>
          </a:xfrm>
          <a:prstGeom prst="rect">
            <a:avLst/>
          </a:prstGeom>
        </p:spPr>
      </p:pic>
      <p:sp>
        <p:nvSpPr>
          <p:cNvPr id="15" name="Прямоугольник: скругленные углы 14">
            <a:extLst>
              <a:ext uri="{FF2B5EF4-FFF2-40B4-BE49-F238E27FC236}">
                <a16:creationId xmlns:a16="http://schemas.microsoft.com/office/drawing/2014/main" id="{4013CE9A-1E4E-499C-8CEC-2FFB68922480}"/>
              </a:ext>
            </a:extLst>
          </p:cNvPr>
          <p:cNvSpPr/>
          <p:nvPr/>
        </p:nvSpPr>
        <p:spPr>
          <a:xfrm>
            <a:off x="543681" y="3920661"/>
            <a:ext cx="5249356" cy="571422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A41E25">
                  <a:shade val="30000"/>
                  <a:satMod val="115000"/>
                </a:srgbClr>
              </a:gs>
              <a:gs pos="50000">
                <a:srgbClr val="A41E25">
                  <a:shade val="67500"/>
                  <a:satMod val="115000"/>
                </a:srgbClr>
              </a:gs>
              <a:gs pos="100000">
                <a:srgbClr val="A41E25">
                  <a:shade val="100000"/>
                  <a:satMod val="115000"/>
                </a:srgbClr>
              </a:gs>
            </a:gsLst>
            <a:lin ang="2700000" scaled="1"/>
            <a:tileRect/>
          </a:gradFill>
          <a:ln w="12700">
            <a:solidFill>
              <a:srgbClr val="1D9A78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Геооплата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 и 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QR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 на мобильном приложении «Кострома. Транспорт»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08A63D0-C84B-4158-B721-B1B399A2A1F5}"/>
              </a:ext>
            </a:extLst>
          </p:cNvPr>
          <p:cNvSpPr txBox="1"/>
          <p:nvPr/>
        </p:nvSpPr>
        <p:spPr>
          <a:xfrm>
            <a:off x="543681" y="2063389"/>
            <a:ext cx="5016291" cy="10007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ctr">
              <a:lnSpc>
                <a:spcPct val="200000"/>
              </a:lnSpc>
              <a:buFont typeface="Wingdings" panose="05000000000000000000" pitchFamily="2" charset="2"/>
              <a:buChar char="v"/>
            </a:pP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тестовый период с 23.12.2024 по 25.01.2025</a:t>
            </a:r>
          </a:p>
          <a:p>
            <a:pPr marL="342900" indent="-342900" algn="ctr">
              <a:lnSpc>
                <a:spcPct val="200000"/>
              </a:lnSpc>
              <a:buFont typeface="Wingdings" panose="05000000000000000000" pitchFamily="2" charset="2"/>
              <a:buChar char="v"/>
            </a:pP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запущено в эксплуатацию 26.01.2025</a:t>
            </a:r>
          </a:p>
        </p:txBody>
      </p:sp>
      <p:sp>
        <p:nvSpPr>
          <p:cNvPr id="18" name="Стрелка: шеврон 17">
            <a:extLst>
              <a:ext uri="{FF2B5EF4-FFF2-40B4-BE49-F238E27FC236}">
                <a16:creationId xmlns:a16="http://schemas.microsoft.com/office/drawing/2014/main" id="{5D015F9E-D133-4B54-9F06-B4E14BFCA40A}"/>
              </a:ext>
            </a:extLst>
          </p:cNvPr>
          <p:cNvSpPr/>
          <p:nvPr/>
        </p:nvSpPr>
        <p:spPr>
          <a:xfrm>
            <a:off x="5554021" y="2247731"/>
            <a:ext cx="450553" cy="816445"/>
          </a:xfrm>
          <a:prstGeom prst="chevron">
            <a:avLst>
              <a:gd name="adj" fmla="val 66329"/>
            </a:avLst>
          </a:prstGeom>
          <a:gradFill flip="none" rotWithShape="1">
            <a:gsLst>
              <a:gs pos="0">
                <a:srgbClr val="1D9A78">
                  <a:shade val="30000"/>
                  <a:satMod val="115000"/>
                </a:srgbClr>
              </a:gs>
              <a:gs pos="50000">
                <a:srgbClr val="1D9A78">
                  <a:shade val="67500"/>
                  <a:satMod val="115000"/>
                </a:srgbClr>
              </a:gs>
              <a:gs pos="100000">
                <a:srgbClr val="1D9A78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solidFill>
              <a:srgbClr val="1D9A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9" name="Стрелка: шеврон 18">
            <a:extLst>
              <a:ext uri="{FF2B5EF4-FFF2-40B4-BE49-F238E27FC236}">
                <a16:creationId xmlns:a16="http://schemas.microsoft.com/office/drawing/2014/main" id="{D82DC9F7-1EAC-41D8-A2E6-1EC0C6473469}"/>
              </a:ext>
            </a:extLst>
          </p:cNvPr>
          <p:cNvSpPr/>
          <p:nvPr/>
        </p:nvSpPr>
        <p:spPr>
          <a:xfrm>
            <a:off x="5645447" y="5071089"/>
            <a:ext cx="450553" cy="816445"/>
          </a:xfrm>
          <a:prstGeom prst="chevron">
            <a:avLst>
              <a:gd name="adj" fmla="val 66329"/>
            </a:avLst>
          </a:prstGeom>
          <a:gradFill flip="none" rotWithShape="1">
            <a:gsLst>
              <a:gs pos="0">
                <a:srgbClr val="A41E25">
                  <a:shade val="30000"/>
                  <a:satMod val="115000"/>
                </a:srgbClr>
              </a:gs>
              <a:gs pos="50000">
                <a:srgbClr val="A41E25">
                  <a:shade val="67500"/>
                  <a:satMod val="115000"/>
                </a:srgbClr>
              </a:gs>
              <a:gs pos="100000">
                <a:srgbClr val="A41E25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rgbClr val="A41E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1" name="Номер слайда 4">
            <a:extLst>
              <a:ext uri="{FF2B5EF4-FFF2-40B4-BE49-F238E27FC236}">
                <a16:creationId xmlns:a16="http://schemas.microsoft.com/office/drawing/2014/main" id="{277328B9-E2D2-4F64-AEA4-D1473A806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37976" y="6394924"/>
            <a:ext cx="2552852" cy="312114"/>
          </a:xfrm>
        </p:spPr>
        <p:txBody>
          <a:bodyPr/>
          <a:lstStyle/>
          <a:p>
            <a:fld id="{6BC03A72-FF8F-4EA6-9DE2-DEA28CA0950A}" type="slidenum">
              <a:rPr lang="ru-RU" smtClean="0">
                <a:latin typeface="Arial" panose="020B0604020202020204" pitchFamily="34" charset="0"/>
                <a:cs typeface="Arial" panose="020B0604020202020204" pitchFamily="34" charset="0"/>
              </a:rPr>
              <a:t>34</a:t>
            </a:fld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34376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C1CD0AED-41EE-4F47-B997-889B4464D311}"/>
              </a:ext>
            </a:extLst>
          </p:cNvPr>
          <p:cNvSpPr/>
          <p:nvPr/>
        </p:nvSpPr>
        <p:spPr>
          <a:xfrm>
            <a:off x="-1" y="333375"/>
            <a:ext cx="12192000" cy="360000"/>
          </a:xfrm>
          <a:prstGeom prst="rect">
            <a:avLst/>
          </a:prstGeom>
          <a:solidFill>
            <a:srgbClr val="1A294A"/>
          </a:solidFill>
          <a:ln>
            <a:noFill/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rIns="360000" rtlCol="0" anchor="ctr"/>
          <a:lstStyle/>
          <a:p>
            <a:pPr algn="ctr"/>
            <a:r>
              <a:rPr lang="ru-RU" sz="1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Лучшие практики в регионах России. </a:t>
            </a:r>
            <a:r>
              <a:rPr lang="ru-RU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Кострома (4/4)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26305E9C-F140-4AEA-BF98-0303F55981A7}"/>
              </a:ext>
            </a:extLst>
          </p:cNvPr>
          <p:cNvSpPr/>
          <p:nvPr/>
        </p:nvSpPr>
        <p:spPr>
          <a:xfrm>
            <a:off x="893797" y="1546888"/>
            <a:ext cx="4560338" cy="121980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54013" algn="ctr">
              <a:spcAft>
                <a:spcPts val="1200"/>
              </a:spcAft>
            </a:pPr>
            <a:r>
              <a:rPr lang="ru-RU" sz="1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Регулярность выполнения рейсов </a:t>
            </a:r>
          </a:p>
          <a:p>
            <a:pPr marL="639763" indent="-285750" algn="ctr"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ru-RU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июле 2023 года составила </a:t>
            </a:r>
            <a:r>
              <a:rPr lang="ru-RU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42%</a:t>
            </a:r>
          </a:p>
          <a:p>
            <a:pPr marL="639763" indent="-285750" algn="ctr"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ru-RU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итогам 2024 года  - </a:t>
            </a:r>
            <a:r>
              <a:rPr lang="ru-RU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98%</a:t>
            </a:r>
            <a:endParaRPr lang="ru-RU" sz="1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DE69B6FE-339B-4C49-B43A-2EB2B6C397E6}"/>
              </a:ext>
            </a:extLst>
          </p:cNvPr>
          <p:cNvSpPr/>
          <p:nvPr/>
        </p:nvSpPr>
        <p:spPr>
          <a:xfrm>
            <a:off x="893794" y="3065597"/>
            <a:ext cx="4560338" cy="160043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54013" algn="ctr">
              <a:spcAft>
                <a:spcPts val="1200"/>
              </a:spcAft>
            </a:pPr>
            <a:r>
              <a:rPr lang="ru-RU" sz="1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Выявлено нарушений в части невыполнения рейсов</a:t>
            </a:r>
            <a:r>
              <a:rPr lang="ru-RU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br>
              <a:rPr lang="ru-RU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отклонений от расписания и маршрута движения</a:t>
            </a:r>
          </a:p>
          <a:p>
            <a:pPr marL="639763" indent="-285750" algn="ctr"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ru-RU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в июле 2023 года  -  </a:t>
            </a:r>
            <a:r>
              <a:rPr lang="ru-RU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50 244</a:t>
            </a:r>
          </a:p>
          <a:p>
            <a:pPr marL="639763" indent="-285750" algn="ctr"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ru-RU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 весь 2024  год – </a:t>
            </a:r>
            <a:r>
              <a:rPr lang="ru-RU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22 869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B64183A-41A1-4132-9366-66D25055FBF5}"/>
              </a:ext>
            </a:extLst>
          </p:cNvPr>
          <p:cNvSpPr txBox="1"/>
          <p:nvPr/>
        </p:nvSpPr>
        <p:spPr>
          <a:xfrm>
            <a:off x="893795" y="4949700"/>
            <a:ext cx="4560338" cy="126188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marL="354013" algn="ctr">
              <a:spcAft>
                <a:spcPts val="1200"/>
              </a:spcAft>
            </a:pPr>
            <a:r>
              <a:rPr lang="ru-RU" sz="1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Наложено штрафных санкций </a:t>
            </a:r>
            <a:r>
              <a:rPr lang="ru-RU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отношении перевозчиков за некачественно выполненную работу </a:t>
            </a:r>
          </a:p>
          <a:p>
            <a:pPr marL="639763" indent="-285750" algn="ctr"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ru-RU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 6 месяцев 2023 года – </a:t>
            </a:r>
            <a:r>
              <a:rPr lang="ru-RU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14,5 млн. </a:t>
            </a:r>
            <a:r>
              <a:rPr lang="ru-RU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руб.</a:t>
            </a:r>
            <a:endParaRPr lang="ru-RU" sz="1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39763" indent="-285750" algn="ctr"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ru-RU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 12 месяцев 2024 года – </a:t>
            </a:r>
            <a:r>
              <a:rPr lang="ru-RU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15,3 млн. </a:t>
            </a:r>
            <a:r>
              <a:rPr lang="ru-RU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руб.</a:t>
            </a:r>
          </a:p>
        </p:txBody>
      </p:sp>
      <p:sp>
        <p:nvSpPr>
          <p:cNvPr id="11" name="Стрелка: пятиугольник 10">
            <a:extLst>
              <a:ext uri="{FF2B5EF4-FFF2-40B4-BE49-F238E27FC236}">
                <a16:creationId xmlns:a16="http://schemas.microsoft.com/office/drawing/2014/main" id="{A4290E18-3D1E-48B2-A083-12AB5780A694}"/>
              </a:ext>
            </a:extLst>
          </p:cNvPr>
          <p:cNvSpPr/>
          <p:nvPr/>
        </p:nvSpPr>
        <p:spPr>
          <a:xfrm>
            <a:off x="893794" y="1546675"/>
            <a:ext cx="515696" cy="1220015"/>
          </a:xfrm>
          <a:prstGeom prst="homePlate">
            <a:avLst>
              <a:gd name="adj" fmla="val 127472"/>
            </a:avLst>
          </a:prstGeom>
          <a:solidFill>
            <a:srgbClr val="AA131B"/>
          </a:solidFill>
          <a:ln>
            <a:solidFill>
              <a:srgbClr val="AA13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/>
          </a:p>
        </p:txBody>
      </p:sp>
      <p:sp>
        <p:nvSpPr>
          <p:cNvPr id="12" name="Стрелка: пятиугольник 11">
            <a:extLst>
              <a:ext uri="{FF2B5EF4-FFF2-40B4-BE49-F238E27FC236}">
                <a16:creationId xmlns:a16="http://schemas.microsoft.com/office/drawing/2014/main" id="{970E4E93-1080-4CB9-B42F-496EA9648BA4}"/>
              </a:ext>
            </a:extLst>
          </p:cNvPr>
          <p:cNvSpPr/>
          <p:nvPr/>
        </p:nvSpPr>
        <p:spPr>
          <a:xfrm>
            <a:off x="898454" y="3068232"/>
            <a:ext cx="506155" cy="1597804"/>
          </a:xfrm>
          <a:prstGeom prst="homePlate">
            <a:avLst>
              <a:gd name="adj" fmla="val 127472"/>
            </a:avLst>
          </a:prstGeom>
          <a:solidFill>
            <a:srgbClr val="AA131B"/>
          </a:solidFill>
          <a:ln>
            <a:solidFill>
              <a:srgbClr val="AA13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/>
          </a:p>
        </p:txBody>
      </p:sp>
      <p:sp>
        <p:nvSpPr>
          <p:cNvPr id="13" name="Стрелка: пятиугольник 12">
            <a:extLst>
              <a:ext uri="{FF2B5EF4-FFF2-40B4-BE49-F238E27FC236}">
                <a16:creationId xmlns:a16="http://schemas.microsoft.com/office/drawing/2014/main" id="{C89BF4D5-983A-490C-9D7C-076D078C6852}"/>
              </a:ext>
            </a:extLst>
          </p:cNvPr>
          <p:cNvSpPr/>
          <p:nvPr/>
        </p:nvSpPr>
        <p:spPr>
          <a:xfrm>
            <a:off x="893794" y="4964944"/>
            <a:ext cx="506153" cy="1219804"/>
          </a:xfrm>
          <a:prstGeom prst="homePlate">
            <a:avLst>
              <a:gd name="adj" fmla="val 127472"/>
            </a:avLst>
          </a:prstGeom>
          <a:solidFill>
            <a:srgbClr val="AA131B"/>
          </a:solidFill>
          <a:ln>
            <a:solidFill>
              <a:srgbClr val="AA13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29ED8DD-9053-4547-9FD2-B2AD1CAFDECC}"/>
              </a:ext>
            </a:extLst>
          </p:cNvPr>
          <p:cNvSpPr txBox="1"/>
          <p:nvPr/>
        </p:nvSpPr>
        <p:spPr>
          <a:xfrm>
            <a:off x="6812512" y="1546675"/>
            <a:ext cx="4560338" cy="160043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marL="447675" algn="ctr">
              <a:spcAft>
                <a:spcPts val="1200"/>
              </a:spcAft>
            </a:pPr>
            <a:r>
              <a:rPr lang="ru-RU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Использование</a:t>
            </a:r>
            <a:r>
              <a:rPr lang="ru-RU" sz="1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льготных абонементов </a:t>
            </a:r>
          </a:p>
          <a:p>
            <a:pPr marL="733425" indent="-285750" algn="ctr"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ru-RU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июле 2023 года – </a:t>
            </a:r>
            <a:r>
              <a:rPr lang="ru-RU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4376 </a:t>
            </a:r>
            <a:r>
              <a:rPr lang="ru-RU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абонементов </a:t>
            </a:r>
            <a:br>
              <a:rPr lang="ru-RU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(по ним совершено </a:t>
            </a:r>
            <a:r>
              <a:rPr lang="ru-RU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242 088 </a:t>
            </a:r>
            <a:r>
              <a:rPr lang="ru-RU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льготных поездок)</a:t>
            </a:r>
          </a:p>
          <a:p>
            <a:pPr marL="733425" indent="-285750" algn="ctr"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ru-RU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в декабре 2024 года – </a:t>
            </a:r>
            <a:r>
              <a:rPr lang="ru-RU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9870 </a:t>
            </a:r>
            <a:r>
              <a:rPr lang="ru-RU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абонементов </a:t>
            </a:r>
            <a:br>
              <a:rPr lang="ru-RU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(по ним совершено </a:t>
            </a:r>
            <a:r>
              <a:rPr lang="ru-RU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632 224 </a:t>
            </a:r>
            <a:r>
              <a:rPr lang="ru-RU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льготных поездок)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0326677-C49C-444B-9E4F-7794BC5141B0}"/>
              </a:ext>
            </a:extLst>
          </p:cNvPr>
          <p:cNvSpPr txBox="1"/>
          <p:nvPr/>
        </p:nvSpPr>
        <p:spPr>
          <a:xfrm>
            <a:off x="6812510" y="3405370"/>
            <a:ext cx="4560338" cy="129266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marL="447675" algn="ctr">
              <a:spcAft>
                <a:spcPts val="1200"/>
              </a:spcAft>
              <a:tabLst>
                <a:tab pos="447675" algn="l"/>
              </a:tabLst>
            </a:pPr>
            <a:r>
              <a:rPr lang="ru-RU" sz="1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Среднее количество перевезенных пассажиров</a:t>
            </a:r>
            <a:r>
              <a:rPr lang="ru-RU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ru-RU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день </a:t>
            </a:r>
          </a:p>
          <a:p>
            <a:pPr marL="733425" indent="-285750" algn="ctr">
              <a:spcAft>
                <a:spcPts val="1200"/>
              </a:spcAft>
              <a:buFont typeface="Wingdings" panose="05000000000000000000" pitchFamily="2" charset="2"/>
              <a:buChar char="v"/>
              <a:tabLst>
                <a:tab pos="447675" algn="l"/>
              </a:tabLst>
            </a:pPr>
            <a:r>
              <a:rPr lang="ru-RU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июле 2023 года –</a:t>
            </a:r>
            <a:r>
              <a:rPr lang="ru-RU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75 тысяч </a:t>
            </a:r>
            <a:r>
              <a:rPr lang="ru-RU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человек,</a:t>
            </a:r>
          </a:p>
          <a:p>
            <a:pPr marL="733425" indent="-285750" algn="ctr">
              <a:spcAft>
                <a:spcPts val="1200"/>
              </a:spcAft>
              <a:buFont typeface="Wingdings" panose="05000000000000000000" pitchFamily="2" charset="2"/>
              <a:buChar char="v"/>
              <a:tabLst>
                <a:tab pos="447675" algn="l"/>
              </a:tabLst>
            </a:pPr>
            <a:r>
              <a:rPr lang="ru-RU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декабре 2024 года – </a:t>
            </a:r>
            <a:r>
              <a:rPr lang="ru-RU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141 тысяча </a:t>
            </a:r>
            <a:r>
              <a:rPr lang="ru-RU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человек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A22B3A3-B846-4ED1-957B-73697A90CF53}"/>
              </a:ext>
            </a:extLst>
          </p:cNvPr>
          <p:cNvSpPr txBox="1"/>
          <p:nvPr/>
        </p:nvSpPr>
        <p:spPr>
          <a:xfrm>
            <a:off x="6812509" y="4956289"/>
            <a:ext cx="4560339" cy="126188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marL="447675" algn="ctr">
              <a:spcAft>
                <a:spcPts val="1200"/>
              </a:spcAft>
            </a:pPr>
            <a:r>
              <a:rPr lang="ru-RU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Среднее </a:t>
            </a:r>
            <a:r>
              <a:rPr lang="ru-RU" sz="1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количество обращений пассажиров </a:t>
            </a:r>
            <a:br>
              <a:rPr lang="ru-RU" sz="1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информационный центр </a:t>
            </a:r>
          </a:p>
          <a:p>
            <a:pPr marL="790575" indent="-342900" algn="ctr"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ru-RU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июле 2023 года – </a:t>
            </a:r>
            <a:r>
              <a:rPr lang="ru-RU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1700 </a:t>
            </a:r>
            <a:r>
              <a:rPr lang="ru-RU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ед. в день</a:t>
            </a:r>
          </a:p>
          <a:p>
            <a:pPr marL="790575" indent="-342900" algn="ctr"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ru-RU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декабре 2024 года – </a:t>
            </a:r>
            <a:r>
              <a:rPr lang="ru-RU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151 </a:t>
            </a:r>
            <a:r>
              <a:rPr lang="ru-RU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ед. в день</a:t>
            </a:r>
          </a:p>
        </p:txBody>
      </p:sp>
      <p:sp>
        <p:nvSpPr>
          <p:cNvPr id="20" name="Стрелка: пятиугольник 19">
            <a:extLst>
              <a:ext uri="{FF2B5EF4-FFF2-40B4-BE49-F238E27FC236}">
                <a16:creationId xmlns:a16="http://schemas.microsoft.com/office/drawing/2014/main" id="{66A1B64F-620D-404D-A445-493C39C73DEE}"/>
              </a:ext>
            </a:extLst>
          </p:cNvPr>
          <p:cNvSpPr/>
          <p:nvPr/>
        </p:nvSpPr>
        <p:spPr>
          <a:xfrm>
            <a:off x="6812510" y="1546675"/>
            <a:ext cx="475623" cy="1600438"/>
          </a:xfrm>
          <a:prstGeom prst="homePlate">
            <a:avLst>
              <a:gd name="adj" fmla="val 127472"/>
            </a:avLst>
          </a:prstGeom>
          <a:solidFill>
            <a:srgbClr val="AA131B"/>
          </a:solidFill>
          <a:ln>
            <a:solidFill>
              <a:srgbClr val="AA13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/>
          </a:p>
        </p:txBody>
      </p:sp>
      <p:sp>
        <p:nvSpPr>
          <p:cNvPr id="21" name="Стрелка: пятиугольник 20">
            <a:extLst>
              <a:ext uri="{FF2B5EF4-FFF2-40B4-BE49-F238E27FC236}">
                <a16:creationId xmlns:a16="http://schemas.microsoft.com/office/drawing/2014/main" id="{6BCECE73-CEA6-4B2C-93A6-43D90E952B16}"/>
              </a:ext>
            </a:extLst>
          </p:cNvPr>
          <p:cNvSpPr/>
          <p:nvPr/>
        </p:nvSpPr>
        <p:spPr>
          <a:xfrm>
            <a:off x="6821239" y="3412820"/>
            <a:ext cx="464463" cy="1292662"/>
          </a:xfrm>
          <a:prstGeom prst="homePlate">
            <a:avLst>
              <a:gd name="adj" fmla="val 127472"/>
            </a:avLst>
          </a:prstGeom>
          <a:solidFill>
            <a:srgbClr val="AA131B"/>
          </a:solidFill>
          <a:ln>
            <a:solidFill>
              <a:srgbClr val="AA13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/>
          </a:p>
        </p:txBody>
      </p:sp>
      <p:sp>
        <p:nvSpPr>
          <p:cNvPr id="22" name="Стрелка: пятиугольник 21">
            <a:extLst>
              <a:ext uri="{FF2B5EF4-FFF2-40B4-BE49-F238E27FC236}">
                <a16:creationId xmlns:a16="http://schemas.microsoft.com/office/drawing/2014/main" id="{ABFA6B6A-DE92-4D34-AC4B-36B81E2D9DAD}"/>
              </a:ext>
            </a:extLst>
          </p:cNvPr>
          <p:cNvSpPr/>
          <p:nvPr/>
        </p:nvSpPr>
        <p:spPr>
          <a:xfrm>
            <a:off x="6821238" y="4967034"/>
            <a:ext cx="464463" cy="1244550"/>
          </a:xfrm>
          <a:prstGeom prst="homePlate">
            <a:avLst>
              <a:gd name="adj" fmla="val 127472"/>
            </a:avLst>
          </a:prstGeom>
          <a:solidFill>
            <a:srgbClr val="AA131B"/>
          </a:solidFill>
          <a:ln>
            <a:solidFill>
              <a:srgbClr val="AA13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/>
          </a:p>
        </p:txBody>
      </p:sp>
      <p:sp>
        <p:nvSpPr>
          <p:cNvPr id="23" name="Номер слайда 4">
            <a:extLst>
              <a:ext uri="{FF2B5EF4-FFF2-40B4-BE49-F238E27FC236}">
                <a16:creationId xmlns:a16="http://schemas.microsoft.com/office/drawing/2014/main" id="{59AAC0A1-9358-4E23-A586-4736B3D299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37976" y="6394924"/>
            <a:ext cx="2552852" cy="312114"/>
          </a:xfrm>
        </p:spPr>
        <p:txBody>
          <a:bodyPr/>
          <a:lstStyle/>
          <a:p>
            <a:fld id="{6BC03A72-FF8F-4EA6-9DE2-DEA28CA0950A}" type="slidenum">
              <a:rPr lang="ru-RU" smtClean="0">
                <a:latin typeface="Arial" panose="020B0604020202020204" pitchFamily="34" charset="0"/>
                <a:cs typeface="Arial" panose="020B0604020202020204" pitchFamily="34" charset="0"/>
              </a:rPr>
              <a:t>35</a:t>
            </a:fld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Прямоугольник: скругленные углы 24">
            <a:extLst>
              <a:ext uri="{FF2B5EF4-FFF2-40B4-BE49-F238E27FC236}">
                <a16:creationId xmlns:a16="http://schemas.microsoft.com/office/drawing/2014/main" id="{CBEBA255-27CD-4D0A-AAD7-AE607FA86F7E}"/>
              </a:ext>
            </a:extLst>
          </p:cNvPr>
          <p:cNvSpPr/>
          <p:nvPr/>
        </p:nvSpPr>
        <p:spPr>
          <a:xfrm>
            <a:off x="651640" y="859875"/>
            <a:ext cx="10974155" cy="471762"/>
          </a:xfrm>
          <a:prstGeom prst="roundRect">
            <a:avLst>
              <a:gd name="adj" fmla="val 50000"/>
            </a:avLst>
          </a:prstGeom>
          <a:noFill/>
          <a:ln w="12700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>
              <a:lnSpc>
                <a:spcPct val="150000"/>
              </a:lnSpc>
              <a:defRPr/>
            </a:pPr>
            <a:r>
              <a:rPr lang="ru-RU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Динамика показателей результативности транспортной реформы</a:t>
            </a:r>
          </a:p>
        </p:txBody>
      </p:sp>
    </p:spTree>
    <p:extLst>
      <p:ext uri="{BB962C8B-B14F-4D97-AF65-F5344CB8AC3E}">
        <p14:creationId xmlns:p14="http://schemas.microsoft.com/office/powerpoint/2010/main" val="15757685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3F082B09-D0A0-4B00-BFCE-CF226108746A}"/>
              </a:ext>
            </a:extLst>
          </p:cNvPr>
          <p:cNvSpPr/>
          <p:nvPr/>
        </p:nvSpPr>
        <p:spPr>
          <a:xfrm>
            <a:off x="-1" y="333375"/>
            <a:ext cx="12192000" cy="360000"/>
          </a:xfrm>
          <a:prstGeom prst="rect">
            <a:avLst/>
          </a:prstGeom>
          <a:solidFill>
            <a:srgbClr val="1A294A"/>
          </a:solidFill>
          <a:ln>
            <a:noFill/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rIns="360000" rtlCol="0" anchor="ctr"/>
          <a:lstStyle/>
          <a:p>
            <a:pPr algn="ctr"/>
            <a:r>
              <a:rPr lang="ru-RU" sz="1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Футуризм – </a:t>
            </a:r>
            <a:r>
              <a:rPr lang="ru-RU" sz="1800" b="1" kern="100" dirty="0">
                <a:latin typeface="Arial" panose="020B0604020202020204" pitchFamily="34" charset="0"/>
                <a:cs typeface="Arial" panose="020B0604020202020204" pitchFamily="34" charset="0"/>
              </a:rPr>
              <a:t>реализация беспилотных проектов в сфере транспорта </a:t>
            </a:r>
            <a:r>
              <a:rPr lang="ru-RU" sz="1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(1/2)</a:t>
            </a:r>
            <a:endParaRPr lang="ru-RU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6F450678-CC65-4CCB-B526-CD40D5639901}"/>
              </a:ext>
            </a:extLst>
          </p:cNvPr>
          <p:cNvSpPr/>
          <p:nvPr/>
        </p:nvSpPr>
        <p:spPr>
          <a:xfrm>
            <a:off x="2502309" y="894098"/>
            <a:ext cx="7187380" cy="429736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A41E25">
                  <a:shade val="30000"/>
                  <a:satMod val="115000"/>
                </a:srgbClr>
              </a:gs>
              <a:gs pos="50000">
                <a:srgbClr val="A41E25">
                  <a:shade val="67500"/>
                  <a:satMod val="115000"/>
                </a:srgbClr>
              </a:gs>
              <a:gs pos="100000">
                <a:srgbClr val="A41E25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solidFill>
              <a:srgbClr val="A41E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ru-RU" sz="1600" b="1" kern="100" dirty="0">
                <a:latin typeface="Arial" panose="020B0604020202020204" pitchFamily="34" charset="0"/>
                <a:cs typeface="Arial" panose="020B0604020202020204" pitchFamily="34" charset="0"/>
              </a:rPr>
              <a:t>РЕАЛИЗАЦИЯ БЕСПИЛОТНЫХ ПРОЕКТОВ В СФЕРЕ ТРАНСПОРТА</a:t>
            </a:r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3455D0CE-6ABA-4EEC-AC89-B9986C61D403}"/>
              </a:ext>
            </a:extLst>
          </p:cNvPr>
          <p:cNvSpPr/>
          <p:nvPr/>
        </p:nvSpPr>
        <p:spPr>
          <a:xfrm>
            <a:off x="1059933" y="1620469"/>
            <a:ext cx="4691937" cy="566611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1D9A78">
                  <a:shade val="30000"/>
                  <a:satMod val="115000"/>
                </a:srgbClr>
              </a:gs>
              <a:gs pos="50000">
                <a:srgbClr val="1D9A78">
                  <a:shade val="67500"/>
                  <a:satMod val="115000"/>
                </a:srgbClr>
              </a:gs>
              <a:gs pos="100000">
                <a:srgbClr val="1D9A78">
                  <a:shade val="100000"/>
                  <a:satMod val="115000"/>
                </a:srgbClr>
              </a:gs>
            </a:gsLst>
            <a:lin ang="5400000" scaled="1"/>
            <a:tileRect/>
          </a:gradFill>
          <a:ln w="12700">
            <a:solidFill>
              <a:srgbClr val="1D9A78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1000"/>
              </a:spcAft>
            </a:pPr>
            <a:r>
              <a:rPr lang="ru-RU" sz="1600" b="1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М-11</a:t>
            </a:r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267983E6-2578-4A47-9ABF-6E6273ADBFE7}"/>
              </a:ext>
            </a:extLst>
          </p:cNvPr>
          <p:cNvSpPr/>
          <p:nvPr/>
        </p:nvSpPr>
        <p:spPr>
          <a:xfrm>
            <a:off x="6440131" y="1620469"/>
            <a:ext cx="4691935" cy="566611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1D9A78">
                  <a:shade val="30000"/>
                  <a:satMod val="115000"/>
                </a:srgbClr>
              </a:gs>
              <a:gs pos="50000">
                <a:srgbClr val="1D9A78">
                  <a:shade val="67500"/>
                  <a:satMod val="115000"/>
                </a:srgbClr>
              </a:gs>
              <a:gs pos="100000">
                <a:srgbClr val="1D9A78">
                  <a:shade val="100000"/>
                  <a:satMod val="115000"/>
                </a:srgbClr>
              </a:gs>
            </a:gsLst>
            <a:lin ang="5400000" scaled="1"/>
            <a:tileRect/>
          </a:gradFill>
          <a:ln w="12700">
            <a:solidFill>
              <a:srgbClr val="1D9A78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1000"/>
              </a:spcAft>
            </a:pPr>
            <a:r>
              <a:rPr lang="ru-RU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«Яндекс Беспилотные Технологии»*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48587D1-F5C4-4E2C-B11A-8353B4056DD1}"/>
              </a:ext>
            </a:extLst>
          </p:cNvPr>
          <p:cNvSpPr txBox="1"/>
          <p:nvPr/>
        </p:nvSpPr>
        <p:spPr>
          <a:xfrm>
            <a:off x="1059933" y="2434383"/>
            <a:ext cx="4691937" cy="39395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Aft>
                <a:spcPts val="1200"/>
              </a:spcAft>
              <a:buFont typeface="Courier New" panose="02070309020205020404" pitchFamily="49" charset="0"/>
              <a:buChar char="o"/>
            </a:pPr>
            <a:r>
              <a:rPr lang="ru-RU" sz="1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Старт движению </a:t>
            </a:r>
            <a:r>
              <a:rPr lang="ru-RU" sz="1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беспилотных грузовиков по трассе М-11 «Нева»</a:t>
            </a:r>
            <a:r>
              <a:rPr lang="ru-RU" sz="1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дан 14 июня </a:t>
            </a:r>
            <a:r>
              <a:rPr lang="ru-RU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2023 года</a:t>
            </a:r>
          </a:p>
          <a:p>
            <a:pPr marL="285750" indent="-285750">
              <a:spcAft>
                <a:spcPts val="1200"/>
              </a:spcAft>
              <a:buFont typeface="Courier New" panose="02070309020205020404" pitchFamily="49" charset="0"/>
              <a:buChar char="o"/>
            </a:pPr>
            <a:r>
              <a:rPr lang="ru-RU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Реализация в рамках проекта «Беспилотные логистические коридоры»</a:t>
            </a:r>
          </a:p>
          <a:p>
            <a:pPr marL="285750" indent="-285750">
              <a:spcAft>
                <a:spcPts val="1200"/>
              </a:spcAft>
              <a:buFont typeface="Courier New" panose="02070309020205020404" pitchFamily="49" charset="0"/>
              <a:buChar char="o"/>
            </a:pPr>
            <a:r>
              <a:rPr lang="ru-RU" sz="1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Движение запущено в рамках экспериментального правового режима (ЭПР). </a:t>
            </a:r>
            <a:r>
              <a:rPr lang="ru-RU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Формирование программы ЭПР проходило при поддержке Минтранса России</a:t>
            </a:r>
          </a:p>
          <a:p>
            <a:pPr marL="285750" indent="-285750">
              <a:spcAft>
                <a:spcPts val="1200"/>
              </a:spcAft>
              <a:buFont typeface="Courier New" panose="02070309020205020404" pitchFamily="49" charset="0"/>
              <a:buChar char="o"/>
            </a:pPr>
            <a:r>
              <a:rPr lang="ru-RU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данном ЭПР участвуют производители беспилотного транспорта (ПАО «КАМАЗ»), крупнейшие перевозчики, ГК «</a:t>
            </a:r>
            <a:r>
              <a:rPr lang="ru-RU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Автодор</a:t>
            </a:r>
            <a:r>
              <a:rPr lang="ru-RU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», которая предоставляет дорожную инфраструктуру</a:t>
            </a:r>
          </a:p>
          <a:p>
            <a:pPr marL="285750" indent="-285750">
              <a:spcAft>
                <a:spcPts val="1200"/>
              </a:spcAft>
              <a:buFont typeface="Courier New" panose="02070309020205020404" pitchFamily="49" charset="0"/>
              <a:buChar char="o"/>
            </a:pPr>
            <a:r>
              <a:rPr lang="ru-RU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2025 год установлен бесплатный проезд для беспилотных грузовых автомобилей по магистрали М-11 «Нева» и ЦКАД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BC901F4-0152-4A4F-BD52-735F2FE66EF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3894" y="775810"/>
            <a:ext cx="762224" cy="76222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39C7BF5-D769-4E44-925F-761B0AE39AA3}"/>
              </a:ext>
            </a:extLst>
          </p:cNvPr>
          <p:cNvSpPr txBox="1"/>
          <p:nvPr/>
        </p:nvSpPr>
        <p:spPr>
          <a:xfrm>
            <a:off x="6440131" y="2434383"/>
            <a:ext cx="4691937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Aft>
                <a:spcPts val="1200"/>
              </a:spcAft>
              <a:buFont typeface="Courier New" panose="02070309020205020404" pitchFamily="49" charset="0"/>
              <a:buChar char="o"/>
            </a:pPr>
            <a:r>
              <a:rPr lang="ru-RU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Направление развивается с 2017 года</a:t>
            </a:r>
          </a:p>
          <a:p>
            <a:pPr marL="285750" indent="-285750">
              <a:spcAft>
                <a:spcPts val="1200"/>
              </a:spcAft>
              <a:buFont typeface="Courier New" panose="02070309020205020404" pitchFamily="49" charset="0"/>
              <a:buChar char="o"/>
            </a:pPr>
            <a:r>
              <a:rPr lang="ru-RU" sz="1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Роботы-доставщики </a:t>
            </a:r>
            <a:r>
              <a:rPr lang="ru-RU" sz="1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1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(доставлено 300 000 заказов </a:t>
            </a:r>
            <a:r>
              <a:rPr lang="ru-RU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клиентам)</a:t>
            </a:r>
          </a:p>
          <a:p>
            <a:pPr marL="285750" indent="-285750">
              <a:spcAft>
                <a:spcPts val="1200"/>
              </a:spcAft>
              <a:buFont typeface="Courier New" panose="02070309020205020404" pitchFamily="49" charset="0"/>
              <a:buChar char="o"/>
            </a:pPr>
            <a:r>
              <a:rPr lang="ru-RU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Флагманский проект - робот-доставщик 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R3 </a:t>
            </a:r>
            <a:r>
              <a:rPr lang="ru-RU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(третье поколение)</a:t>
            </a:r>
          </a:p>
          <a:p>
            <a:pPr marL="285750" indent="-285750">
              <a:spcAft>
                <a:spcPts val="1200"/>
              </a:spcAft>
              <a:buFont typeface="Courier New" panose="02070309020205020404" pitchFamily="49" charset="0"/>
              <a:buChar char="o"/>
            </a:pPr>
            <a:r>
              <a:rPr lang="ru-RU" sz="1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Автономный транспорт </a:t>
            </a:r>
            <a:r>
              <a:rPr lang="ru-RU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(28 000 000 км. автомобили Яндекса проехали в автономном режиме)</a:t>
            </a:r>
          </a:p>
          <a:p>
            <a:pPr marL="285750" indent="-285750">
              <a:spcAft>
                <a:spcPts val="1200"/>
              </a:spcAft>
              <a:buFont typeface="Courier New" panose="02070309020205020404" pitchFamily="49" charset="0"/>
              <a:buChar char="o"/>
            </a:pPr>
            <a:r>
              <a:rPr lang="ru-RU" sz="1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120</a:t>
            </a:r>
            <a:r>
              <a:rPr lang="ru-RU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 автомобилей в данный момент проходят испытания в России</a:t>
            </a:r>
          </a:p>
        </p:txBody>
      </p:sp>
      <p:sp>
        <p:nvSpPr>
          <p:cNvPr id="10" name="Номер слайда 4">
            <a:extLst>
              <a:ext uri="{FF2B5EF4-FFF2-40B4-BE49-F238E27FC236}">
                <a16:creationId xmlns:a16="http://schemas.microsoft.com/office/drawing/2014/main" id="{F6F6AB02-B39D-467A-A407-E8E2FDFCE8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6BC03A72-FF8F-4EA6-9DE2-DEA28CA0950A}" type="slidenum">
              <a:rPr lang="ru-RU" smtClean="0">
                <a:latin typeface="Arial" panose="020B0604020202020204" pitchFamily="34" charset="0"/>
                <a:cs typeface="Arial" panose="020B0604020202020204" pitchFamily="34" charset="0"/>
              </a:rPr>
              <a:t>36</a:t>
            </a:fld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73C1CBB-D3B6-95AA-04D0-AD2B82CE013D}"/>
              </a:ext>
            </a:extLst>
          </p:cNvPr>
          <p:cNvSpPr txBox="1"/>
          <p:nvPr/>
        </p:nvSpPr>
        <p:spPr>
          <a:xfrm>
            <a:off x="5847471" y="6453247"/>
            <a:ext cx="512532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50" dirty="0">
                <a:latin typeface="Arial" panose="020B0604020202020204" pitchFamily="34" charset="0"/>
                <a:cs typeface="Arial" panose="020B0604020202020204" pitchFamily="34" charset="0"/>
              </a:rPr>
              <a:t>*Данные по состоянию на 2025 год, источник: </a:t>
            </a:r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https://sdg.yandex.ru/main/index/</a:t>
            </a:r>
            <a:endParaRPr lang="ru-RU" sz="10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235189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267983E6-2578-4A47-9ABF-6E6273ADBFE7}"/>
              </a:ext>
            </a:extLst>
          </p:cNvPr>
          <p:cNvSpPr/>
          <p:nvPr/>
        </p:nvSpPr>
        <p:spPr>
          <a:xfrm>
            <a:off x="1166925" y="890550"/>
            <a:ext cx="10097384" cy="566611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1D9A78">
                  <a:shade val="30000"/>
                  <a:satMod val="115000"/>
                </a:srgbClr>
              </a:gs>
              <a:gs pos="50000">
                <a:srgbClr val="1D9A78">
                  <a:shade val="67500"/>
                  <a:satMod val="115000"/>
                </a:srgbClr>
              </a:gs>
              <a:gs pos="100000">
                <a:srgbClr val="1D9A78">
                  <a:shade val="100000"/>
                  <a:satMod val="115000"/>
                </a:srgbClr>
              </a:gs>
            </a:gsLst>
            <a:lin ang="5400000" scaled="1"/>
            <a:tileRect/>
          </a:gradFill>
          <a:ln w="12700">
            <a:solidFill>
              <a:srgbClr val="1D9A78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1000"/>
              </a:spcAft>
            </a:pPr>
            <a:r>
              <a:rPr lang="ru-RU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ЦИФРОВИЗАЦИЯ ЦЕНТРАЛЬНОЙ КОЛЬЦЕВОЙ АВТОМОБИЛЬНОЙ ДОРОГИ </a:t>
            </a:r>
            <a:r>
              <a:rPr lang="ru-RU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(ЦКАД) 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CC313B9-EC6C-4373-8042-BA99CD80DB2A}"/>
              </a:ext>
            </a:extLst>
          </p:cNvPr>
          <p:cNvSpPr txBox="1"/>
          <p:nvPr/>
        </p:nvSpPr>
        <p:spPr>
          <a:xfrm>
            <a:off x="1166924" y="2336393"/>
            <a:ext cx="4883002" cy="17697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r>
              <a:rPr lang="ru-RU" sz="1600" b="1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Система безостановочной оплаты проезда «Свободный поток»</a:t>
            </a:r>
            <a:endParaRPr lang="ru-RU" sz="1600" dirty="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spcAft>
                <a:spcPts val="600"/>
              </a:spcAft>
            </a:pPr>
            <a:r>
              <a:rPr lang="ru-RU" sz="12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Программно-аппаратное решение позволяет рассчитываться за фактически пройденный участок платной трассы, не снижая скорости. Система автоматически классифицирует автомобили и распознаёт их номерные знаки, выставляя счета, которые можно оплатить через мобильное приложение, личный кабинет на сайте или с помощью транспондера</a:t>
            </a:r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4BAF350-5ACA-4BCD-BE1C-89261707DC73}"/>
              </a:ext>
            </a:extLst>
          </p:cNvPr>
          <p:cNvSpPr txBox="1"/>
          <p:nvPr/>
        </p:nvSpPr>
        <p:spPr>
          <a:xfrm>
            <a:off x="6492949" y="4500503"/>
            <a:ext cx="4771358" cy="9694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r>
              <a:rPr lang="ru-RU" sz="1600" b="1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Единая система взимания платы (ЕСВП)</a:t>
            </a:r>
            <a:endParaRPr lang="ru-RU" sz="1600" dirty="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spcAft>
                <a:spcPts val="600"/>
              </a:spcAft>
            </a:pPr>
            <a:r>
              <a:rPr lang="ru-RU" sz="12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Платформа собирает всю информацию об использовании платной автодорожной инфраструктуры, обрабатывает её, выставляет счета и проводит транзакции</a:t>
            </a:r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31658DC-E7E4-4C30-A3B0-8B789A86F1E8}"/>
              </a:ext>
            </a:extLst>
          </p:cNvPr>
          <p:cNvSpPr txBox="1"/>
          <p:nvPr/>
        </p:nvSpPr>
        <p:spPr>
          <a:xfrm>
            <a:off x="6492949" y="2356619"/>
            <a:ext cx="4771359" cy="15850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r>
              <a:rPr lang="ru-RU" sz="1600" b="1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Система автоматического управления дорожным движением</a:t>
            </a:r>
            <a:endParaRPr lang="ru-RU" sz="1600" dirty="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spcAft>
                <a:spcPts val="600"/>
              </a:spcAft>
            </a:pPr>
            <a:r>
              <a:rPr lang="ru-RU" sz="12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Собирает и обрабатывает информацию о погодных условиях, авариях, о плотности транспортных потоков и образовании заторов, о появлении на дороге посторонних предметов, пешеходов или животных. Данные поступают с датчиков и камер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F34B993-4A97-4FAF-9D5C-01237637F560}"/>
              </a:ext>
            </a:extLst>
          </p:cNvPr>
          <p:cNvSpPr txBox="1"/>
          <p:nvPr/>
        </p:nvSpPr>
        <p:spPr>
          <a:xfrm>
            <a:off x="1166924" y="4500503"/>
            <a:ext cx="4883002" cy="9694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r>
              <a:rPr lang="ru-RU" sz="1600" b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Создание цифрового двойника ЦКАД</a:t>
            </a:r>
          </a:p>
          <a:p>
            <a:pPr algn="just">
              <a:spcAft>
                <a:spcPts val="600"/>
              </a:spcAft>
            </a:pPr>
            <a:r>
              <a:rPr lang="ru-RU" sz="12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январе 2025 года Минтранс РФ сообщил, что создание цифрового двойника Центральной кольцевой автомобильной дороги в Москве и Московской области завершено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A7EBD60-A51C-437F-9592-F4DAB95E06FD}"/>
              </a:ext>
            </a:extLst>
          </p:cNvPr>
          <p:cNvSpPr txBox="1"/>
          <p:nvPr/>
        </p:nvSpPr>
        <p:spPr>
          <a:xfrm>
            <a:off x="1166924" y="5921224"/>
            <a:ext cx="10097384" cy="338554"/>
          </a:xfrm>
          <a:prstGeom prst="rect">
            <a:avLst/>
          </a:prstGeom>
          <a:solidFill>
            <a:srgbClr val="F9C7C9"/>
          </a:solidFill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1600" dirty="0" smtClean="0">
                <a:solidFill>
                  <a:srgbClr val="1B2A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 апреля 2025 г. на ЦКАД запустили движение </a:t>
            </a:r>
            <a:r>
              <a:rPr lang="ru-RU" sz="1600" dirty="0">
                <a:solidFill>
                  <a:srgbClr val="1B2A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беспилотных грузовиков </a:t>
            </a:r>
            <a:r>
              <a:rPr lang="ru-RU" sz="1600" dirty="0" smtClean="0">
                <a:solidFill>
                  <a:srgbClr val="1B2A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беспилотном режиме</a:t>
            </a:r>
            <a:r>
              <a:rPr lang="ru-RU" sz="1600" dirty="0" smtClean="0">
                <a:solidFill>
                  <a:srgbClr val="1B2A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1600" dirty="0">
              <a:solidFill>
                <a:srgbClr val="1B2A4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FB4CBC3-CA83-4CF1-8FBA-50901507CE89}"/>
              </a:ext>
            </a:extLst>
          </p:cNvPr>
          <p:cNvSpPr txBox="1"/>
          <p:nvPr/>
        </p:nvSpPr>
        <p:spPr>
          <a:xfrm>
            <a:off x="4233585" y="1697667"/>
            <a:ext cx="372483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Включает в себя ряд мероприятий:</a:t>
            </a:r>
            <a:endParaRPr lang="ru-RU" sz="1400" b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Стрелка: шеврон 19">
            <a:extLst>
              <a:ext uri="{FF2B5EF4-FFF2-40B4-BE49-F238E27FC236}">
                <a16:creationId xmlns:a16="http://schemas.microsoft.com/office/drawing/2014/main" id="{2D95954F-4ECD-4F80-AF04-4E776657760A}"/>
              </a:ext>
            </a:extLst>
          </p:cNvPr>
          <p:cNvSpPr/>
          <p:nvPr/>
        </p:nvSpPr>
        <p:spPr>
          <a:xfrm>
            <a:off x="6274093" y="2428979"/>
            <a:ext cx="218856" cy="444572"/>
          </a:xfrm>
          <a:prstGeom prst="chevron">
            <a:avLst/>
          </a:prstGeom>
          <a:solidFill>
            <a:srgbClr val="1D9A78"/>
          </a:solidFill>
          <a:ln>
            <a:solidFill>
              <a:srgbClr val="1D9A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Стрелка: шеврон 21">
            <a:extLst>
              <a:ext uri="{FF2B5EF4-FFF2-40B4-BE49-F238E27FC236}">
                <a16:creationId xmlns:a16="http://schemas.microsoft.com/office/drawing/2014/main" id="{8486016C-0016-40ED-82A6-7920C1E5A130}"/>
              </a:ext>
            </a:extLst>
          </p:cNvPr>
          <p:cNvSpPr/>
          <p:nvPr/>
        </p:nvSpPr>
        <p:spPr>
          <a:xfrm>
            <a:off x="6274093" y="4543749"/>
            <a:ext cx="218856" cy="444572"/>
          </a:xfrm>
          <a:prstGeom prst="chevron">
            <a:avLst/>
          </a:prstGeom>
          <a:solidFill>
            <a:srgbClr val="1D9A78"/>
          </a:solidFill>
          <a:ln>
            <a:solidFill>
              <a:srgbClr val="1D9A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Стрелка: шеврон 22">
            <a:extLst>
              <a:ext uri="{FF2B5EF4-FFF2-40B4-BE49-F238E27FC236}">
                <a16:creationId xmlns:a16="http://schemas.microsoft.com/office/drawing/2014/main" id="{494D6297-C49B-4E2D-8AF5-A26113761A5D}"/>
              </a:ext>
            </a:extLst>
          </p:cNvPr>
          <p:cNvSpPr/>
          <p:nvPr/>
        </p:nvSpPr>
        <p:spPr>
          <a:xfrm>
            <a:off x="942757" y="2429865"/>
            <a:ext cx="218856" cy="444572"/>
          </a:xfrm>
          <a:prstGeom prst="chevron">
            <a:avLst/>
          </a:prstGeom>
          <a:solidFill>
            <a:srgbClr val="1D9A78"/>
          </a:solidFill>
          <a:ln>
            <a:solidFill>
              <a:srgbClr val="1D9A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Стрелка: шеврон 23">
            <a:extLst>
              <a:ext uri="{FF2B5EF4-FFF2-40B4-BE49-F238E27FC236}">
                <a16:creationId xmlns:a16="http://schemas.microsoft.com/office/drawing/2014/main" id="{3321CF39-F226-4442-845D-7015C32DA43C}"/>
              </a:ext>
            </a:extLst>
          </p:cNvPr>
          <p:cNvSpPr/>
          <p:nvPr/>
        </p:nvSpPr>
        <p:spPr>
          <a:xfrm>
            <a:off x="942757" y="4540679"/>
            <a:ext cx="218856" cy="444572"/>
          </a:xfrm>
          <a:prstGeom prst="chevron">
            <a:avLst/>
          </a:prstGeom>
          <a:solidFill>
            <a:srgbClr val="1D9A78"/>
          </a:solidFill>
          <a:ln>
            <a:solidFill>
              <a:srgbClr val="1D9A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9872FA5E-AF90-438D-90DD-0205E3D8DD8D}"/>
              </a:ext>
            </a:extLst>
          </p:cNvPr>
          <p:cNvSpPr/>
          <p:nvPr/>
        </p:nvSpPr>
        <p:spPr>
          <a:xfrm>
            <a:off x="-1" y="333375"/>
            <a:ext cx="12192000" cy="360000"/>
          </a:xfrm>
          <a:prstGeom prst="rect">
            <a:avLst/>
          </a:prstGeom>
          <a:solidFill>
            <a:srgbClr val="1A294A"/>
          </a:solidFill>
          <a:ln>
            <a:noFill/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rIns="360000" rtlCol="0" anchor="ctr"/>
          <a:lstStyle/>
          <a:p>
            <a:pPr algn="ctr"/>
            <a:r>
              <a:rPr lang="ru-RU" sz="1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Футуризм – </a:t>
            </a:r>
            <a:r>
              <a:rPr lang="ru-RU" sz="1800" b="1" kern="100" dirty="0">
                <a:latin typeface="Arial" panose="020B0604020202020204" pitchFamily="34" charset="0"/>
                <a:cs typeface="Arial" panose="020B0604020202020204" pitchFamily="34" charset="0"/>
              </a:rPr>
              <a:t>реализация беспилотных проектов в сфере транспорта </a:t>
            </a:r>
            <a:r>
              <a:rPr lang="ru-RU" sz="1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(2/2)</a:t>
            </a:r>
            <a:endParaRPr lang="ru-RU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Номер слайда 4">
            <a:extLst>
              <a:ext uri="{FF2B5EF4-FFF2-40B4-BE49-F238E27FC236}">
                <a16:creationId xmlns:a16="http://schemas.microsoft.com/office/drawing/2014/main" id="{34BB7393-D46A-4FB7-AA6C-FFB25B8E81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6BC03A72-FF8F-4EA6-9DE2-DEA28CA0950A}" type="slidenum">
              <a:rPr lang="ru-RU" smtClean="0">
                <a:latin typeface="Arial" panose="020B0604020202020204" pitchFamily="34" charset="0"/>
                <a:cs typeface="Arial" panose="020B0604020202020204" pitchFamily="34" charset="0"/>
              </a:rPr>
              <a:t>37</a:t>
            </a:fld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739572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3F082B09-D0A0-4B00-BFCE-CF226108746A}"/>
              </a:ext>
            </a:extLst>
          </p:cNvPr>
          <p:cNvSpPr/>
          <p:nvPr/>
        </p:nvSpPr>
        <p:spPr>
          <a:xfrm>
            <a:off x="-1" y="333375"/>
            <a:ext cx="12192000" cy="360000"/>
          </a:xfrm>
          <a:prstGeom prst="rect">
            <a:avLst/>
          </a:prstGeom>
          <a:solidFill>
            <a:srgbClr val="1A294A"/>
          </a:solidFill>
          <a:ln>
            <a:noFill/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rIns="360000" rtlCol="0" anchor="ctr"/>
          <a:lstStyle/>
          <a:p>
            <a:pPr algn="ctr"/>
            <a:r>
              <a:rPr lang="ru-RU" sz="1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Роль молодежи в транспортной отрасли (1/2)</a:t>
            </a:r>
            <a:endParaRPr lang="ru-RU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8D0F6A27-2B83-43E2-AA5E-54DD9225C0A7}"/>
              </a:ext>
            </a:extLst>
          </p:cNvPr>
          <p:cNvSpPr/>
          <p:nvPr/>
        </p:nvSpPr>
        <p:spPr>
          <a:xfrm>
            <a:off x="8335367" y="4296611"/>
            <a:ext cx="3176066" cy="2117377"/>
          </a:xfrm>
          <a:prstGeom prst="rect">
            <a:avLst/>
          </a:prstGeom>
          <a:solidFill>
            <a:srgbClr val="F2F2F2"/>
          </a:solidFill>
          <a:ln>
            <a:solidFill>
              <a:srgbClr val="F2F2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D56F4047-ACEB-471E-9FE5-91746312444D}"/>
              </a:ext>
            </a:extLst>
          </p:cNvPr>
          <p:cNvSpPr/>
          <p:nvPr/>
        </p:nvSpPr>
        <p:spPr>
          <a:xfrm>
            <a:off x="8312348" y="1836775"/>
            <a:ext cx="3176066" cy="2117377"/>
          </a:xfrm>
          <a:prstGeom prst="rect">
            <a:avLst/>
          </a:prstGeom>
          <a:solidFill>
            <a:srgbClr val="F2F2F2"/>
          </a:solidFill>
          <a:ln>
            <a:solidFill>
              <a:srgbClr val="F2F2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51BE774-D132-4443-9F48-3120D61A0D84}"/>
              </a:ext>
            </a:extLst>
          </p:cNvPr>
          <p:cNvSpPr txBox="1"/>
          <p:nvPr/>
        </p:nvSpPr>
        <p:spPr>
          <a:xfrm>
            <a:off x="2873960" y="4416373"/>
            <a:ext cx="2743200" cy="22401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ru-RU" sz="1200" b="1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ВУЗЫ </a:t>
            </a:r>
            <a:r>
              <a:rPr lang="ru-RU" sz="12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/>
            </a:r>
            <a:br>
              <a:rPr lang="ru-RU" sz="12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ru-RU" sz="12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(ОТРАСЛЕВЫЕ И/ИЛИ В НАЛИЧИИ ОТРАСЛЕВЫЕ КАФЕДРЫ)</a:t>
            </a:r>
          </a:p>
          <a:p>
            <a:pPr marL="171450" indent="-171450" algn="ctr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1200" i="1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обязательное взаимодействие при рассмотрении отраслевых вопросов</a:t>
            </a:r>
          </a:p>
          <a:p>
            <a:pPr marL="171450" indent="-171450" algn="ctr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1200" i="1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выставки</a:t>
            </a:r>
          </a:p>
          <a:p>
            <a:pPr marL="171450" indent="-171450" algn="ctr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1200" i="1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форумы, совместные конкурсы для студентов и школьников</a:t>
            </a:r>
          </a:p>
          <a:p>
            <a:pPr marL="171450" indent="-171450" algn="ctr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1200" i="1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встречи со студентами</a:t>
            </a:r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E574EE37-2615-4F08-BD10-C4FEEDE5D455}"/>
              </a:ext>
            </a:extLst>
          </p:cNvPr>
          <p:cNvSpPr/>
          <p:nvPr/>
        </p:nvSpPr>
        <p:spPr>
          <a:xfrm>
            <a:off x="1758461" y="913142"/>
            <a:ext cx="8675077" cy="429736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A41E25">
                  <a:shade val="30000"/>
                  <a:satMod val="115000"/>
                </a:srgbClr>
              </a:gs>
              <a:gs pos="50000">
                <a:srgbClr val="A41E25">
                  <a:shade val="67500"/>
                  <a:satMod val="115000"/>
                </a:srgbClr>
              </a:gs>
              <a:gs pos="100000">
                <a:srgbClr val="A41E25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solidFill>
              <a:srgbClr val="A41E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ru-RU" sz="1400" b="1" kern="100" dirty="0">
                <a:latin typeface="Arial" panose="020B0604020202020204" pitchFamily="34" charset="0"/>
                <a:cs typeface="Arial" panose="020B0604020202020204" pitchFamily="34" charset="0"/>
              </a:rPr>
              <a:t>ВОВЛЕЧЕНИЕ МОЛОДЕЖИ В ДЕЯТЕЛЬНОСТЬ ФОИВ</a:t>
            </a:r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E8938FBD-5B29-48D6-A901-BCF803AE32DA}"/>
              </a:ext>
            </a:extLst>
          </p:cNvPr>
          <p:cNvSpPr/>
          <p:nvPr/>
        </p:nvSpPr>
        <p:spPr>
          <a:xfrm>
            <a:off x="1675998" y="2027267"/>
            <a:ext cx="2452568" cy="1187828"/>
          </a:xfrm>
          <a:prstGeom prst="roundRect">
            <a:avLst>
              <a:gd name="adj" fmla="val 37758"/>
            </a:avLst>
          </a:prstGeom>
          <a:solidFill>
            <a:schemeClr val="bg1"/>
          </a:solidFill>
          <a:ln w="19050">
            <a:solidFill>
              <a:srgbClr val="A41E25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ru-RU" sz="1400" b="1" kern="1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ДЛЯ ФОИВ: </a:t>
            </a:r>
          </a:p>
          <a:p>
            <a:pPr algn="ctr">
              <a:spcAft>
                <a:spcPts val="800"/>
              </a:spcAft>
            </a:pPr>
            <a:r>
              <a:rPr lang="ru-RU" sz="1400" kern="1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будущие кадры и поиск научных и свежих решений</a:t>
            </a:r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424CCDCA-90BA-4D15-8F8D-B7650A936BE8}"/>
              </a:ext>
            </a:extLst>
          </p:cNvPr>
          <p:cNvSpPr/>
          <p:nvPr/>
        </p:nvSpPr>
        <p:spPr>
          <a:xfrm>
            <a:off x="4507144" y="2031307"/>
            <a:ext cx="2452568" cy="1187828"/>
          </a:xfrm>
          <a:prstGeom prst="roundRect">
            <a:avLst>
              <a:gd name="adj" fmla="val 36902"/>
            </a:avLst>
          </a:prstGeom>
          <a:solidFill>
            <a:schemeClr val="bg1"/>
          </a:solidFill>
          <a:ln w="19050">
            <a:solidFill>
              <a:srgbClr val="A41E25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ru-RU" sz="1400" b="1" kern="1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ДЛЯ МОЛОДЕЖИ: </a:t>
            </a:r>
          </a:p>
          <a:p>
            <a:pPr algn="ctr">
              <a:spcAft>
                <a:spcPts val="800"/>
              </a:spcAft>
            </a:pPr>
            <a:r>
              <a:rPr lang="ru-RU" sz="1400" kern="1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выбор профессии, практика, профессиональный рост</a:t>
            </a:r>
          </a:p>
        </p:txBody>
      </p:sp>
      <p:sp>
        <p:nvSpPr>
          <p:cNvPr id="11" name="Стрелка: вправо 10">
            <a:extLst>
              <a:ext uri="{FF2B5EF4-FFF2-40B4-BE49-F238E27FC236}">
                <a16:creationId xmlns:a16="http://schemas.microsoft.com/office/drawing/2014/main" id="{82BA966C-2868-4085-846B-F0E7C5CDF877}"/>
              </a:ext>
            </a:extLst>
          </p:cNvPr>
          <p:cNvSpPr/>
          <p:nvPr/>
        </p:nvSpPr>
        <p:spPr>
          <a:xfrm rot="5400000">
            <a:off x="1694446" y="4118694"/>
            <a:ext cx="429736" cy="233987"/>
          </a:xfrm>
          <a:prstGeom prst="rightArrow">
            <a:avLst/>
          </a:prstGeom>
          <a:solidFill>
            <a:srgbClr val="F9C7C9"/>
          </a:solidFill>
          <a:ln w="19050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8E1FF54F-0C6A-44CF-AD02-7BFC2CF5A3FC}"/>
              </a:ext>
            </a:extLst>
          </p:cNvPr>
          <p:cNvSpPr/>
          <p:nvPr/>
        </p:nvSpPr>
        <p:spPr>
          <a:xfrm>
            <a:off x="1064355" y="3384122"/>
            <a:ext cx="6533335" cy="675379"/>
          </a:xfrm>
          <a:prstGeom prst="roundRect">
            <a:avLst>
              <a:gd name="adj" fmla="val 50000"/>
            </a:avLst>
          </a:prstGeom>
          <a:solidFill>
            <a:srgbClr val="F9C7C9"/>
          </a:solidFill>
          <a:ln w="19050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ru-RU" sz="1400" b="1" kern="1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МЕХАНИЗМ:</a:t>
            </a:r>
            <a:endParaRPr lang="en-US" sz="1400" b="1" kern="100" dirty="0">
              <a:solidFill>
                <a:schemeClr val="tx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285750" indent="-285750" algn="ctr"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ru-RU" sz="1400" b="1" kern="1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от ОС</a:t>
            </a:r>
            <a:r>
              <a:rPr lang="en-US" sz="1400" b="1" kern="1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1400" b="1" kern="1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куратор</a:t>
            </a:r>
            <a:r>
              <a:rPr lang="en-US" sz="1400" b="1" kern="1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1400" b="1" kern="1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/структура по взаимодействию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E1C0D85-15EE-464F-AC5D-B1529268DCD4}"/>
              </a:ext>
            </a:extLst>
          </p:cNvPr>
          <p:cNvSpPr txBox="1"/>
          <p:nvPr/>
        </p:nvSpPr>
        <p:spPr>
          <a:xfrm>
            <a:off x="5733428" y="4416373"/>
            <a:ext cx="189072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200" b="1" kern="100" dirty="0">
                <a:latin typeface="Arial" panose="020B0604020202020204" pitchFamily="34" charset="0"/>
                <a:cs typeface="Arial" panose="020B0604020202020204" pitchFamily="34" charset="0"/>
              </a:rPr>
              <a:t>ПРЕДПРИЯТИЯ: </a:t>
            </a:r>
            <a:br>
              <a:rPr lang="ru-RU" sz="1200" b="1" kern="1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200" b="1" kern="1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1200" b="1" kern="1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200" b="1" kern="1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1200" b="1" kern="1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1200" b="1" kern="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0975" indent="-180975" algn="ctr">
              <a:buFont typeface="Arial" panose="020B0604020202020204" pitchFamily="34" charset="0"/>
              <a:buChar char="•"/>
            </a:pPr>
            <a:r>
              <a:rPr lang="ru-RU" sz="1200" i="1" kern="100" dirty="0">
                <a:latin typeface="Arial" panose="020B0604020202020204" pitchFamily="34" charset="0"/>
                <a:cs typeface="Arial" panose="020B0604020202020204" pitchFamily="34" charset="0"/>
              </a:rPr>
              <a:t>семейные династии</a:t>
            </a:r>
          </a:p>
          <a:p>
            <a:pPr marL="180975" indent="-180975" algn="ctr">
              <a:buFont typeface="Arial" panose="020B0604020202020204" pitchFamily="34" charset="0"/>
              <a:buChar char="•"/>
            </a:pPr>
            <a:r>
              <a:rPr lang="ru-RU" sz="1200" i="1" kern="100" dirty="0">
                <a:latin typeface="Arial" panose="020B0604020202020204" pitchFamily="34" charset="0"/>
                <a:cs typeface="Arial" panose="020B0604020202020204" pitchFamily="34" charset="0"/>
              </a:rPr>
              <a:t>экскурсии для детей</a:t>
            </a:r>
          </a:p>
          <a:p>
            <a:pPr marL="180975" indent="-180975" algn="ctr">
              <a:buFont typeface="Arial" panose="020B0604020202020204" pitchFamily="34" charset="0"/>
              <a:buChar char="•"/>
            </a:pPr>
            <a:r>
              <a:rPr lang="ru-RU" sz="1200" i="1" kern="100" dirty="0">
                <a:latin typeface="Arial" panose="020B0604020202020204" pitchFamily="34" charset="0"/>
                <a:cs typeface="Arial" panose="020B0604020202020204" pitchFamily="34" charset="0"/>
              </a:rPr>
              <a:t>практика для студентов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67DC2CC-D6AD-4836-A39B-00361ECA708F}"/>
              </a:ext>
            </a:extLst>
          </p:cNvPr>
          <p:cNvSpPr txBox="1"/>
          <p:nvPr/>
        </p:nvSpPr>
        <p:spPr>
          <a:xfrm>
            <a:off x="1064356" y="4425060"/>
            <a:ext cx="1660004" cy="16414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ru-RU" sz="1200" b="1" kern="100" dirty="0">
                <a:latin typeface="Arial" panose="020B0604020202020204" pitchFamily="34" charset="0"/>
                <a:cs typeface="Arial" panose="020B0604020202020204" pitchFamily="34" charset="0"/>
              </a:rPr>
              <a:t>РОСМОЛОДЕЖЬ И </a:t>
            </a:r>
            <a:r>
              <a:rPr lang="ru-RU" sz="1600" b="1" u="sng" kern="100" dirty="0">
                <a:latin typeface="Arial" panose="020B0604020202020204" pitchFamily="34" charset="0"/>
                <a:cs typeface="Arial" panose="020B0604020202020204" pitchFamily="34" charset="0"/>
              </a:rPr>
              <a:t>ОС</a:t>
            </a:r>
            <a:r>
              <a:rPr lang="ru-RU" sz="1200" b="1" kern="100" dirty="0">
                <a:latin typeface="Arial" panose="020B0604020202020204" pitchFamily="34" charset="0"/>
                <a:cs typeface="Arial" panose="020B0604020202020204" pitchFamily="34" charset="0"/>
              </a:rPr>
              <a:t> ПРИ РОСМОЛОДЕЖИ: </a:t>
            </a:r>
          </a:p>
          <a:p>
            <a:pPr marL="90488" indent="-90488" algn="ctr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sz="1200" i="1" kern="100" dirty="0">
                <a:latin typeface="Arial" panose="020B0604020202020204" pitchFamily="34" charset="0"/>
                <a:cs typeface="Arial" panose="020B0604020202020204" pitchFamily="34" charset="0"/>
              </a:rPr>
              <a:t>совместный план работ – выход в молодежные организации</a:t>
            </a:r>
          </a:p>
        </p:txBody>
      </p:sp>
      <p:sp>
        <p:nvSpPr>
          <p:cNvPr id="15" name="Стрелка: вправо 14">
            <a:extLst>
              <a:ext uri="{FF2B5EF4-FFF2-40B4-BE49-F238E27FC236}">
                <a16:creationId xmlns:a16="http://schemas.microsoft.com/office/drawing/2014/main" id="{6433706F-A27F-4DE7-AF71-7D2F9352A7EB}"/>
              </a:ext>
            </a:extLst>
          </p:cNvPr>
          <p:cNvSpPr/>
          <p:nvPr/>
        </p:nvSpPr>
        <p:spPr>
          <a:xfrm rot="5400000">
            <a:off x="4030692" y="4148254"/>
            <a:ext cx="429736" cy="233987"/>
          </a:xfrm>
          <a:prstGeom prst="rightArrow">
            <a:avLst/>
          </a:prstGeom>
          <a:solidFill>
            <a:srgbClr val="F9C7C9"/>
          </a:solidFill>
          <a:ln w="19050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Стрелка: вправо 15">
            <a:extLst>
              <a:ext uri="{FF2B5EF4-FFF2-40B4-BE49-F238E27FC236}">
                <a16:creationId xmlns:a16="http://schemas.microsoft.com/office/drawing/2014/main" id="{33C152EE-36A8-413F-8C77-0FF9B0620762}"/>
              </a:ext>
            </a:extLst>
          </p:cNvPr>
          <p:cNvSpPr/>
          <p:nvPr/>
        </p:nvSpPr>
        <p:spPr>
          <a:xfrm rot="5400000">
            <a:off x="6476967" y="4118695"/>
            <a:ext cx="429736" cy="233987"/>
          </a:xfrm>
          <a:prstGeom prst="rightArrow">
            <a:avLst/>
          </a:prstGeom>
          <a:solidFill>
            <a:srgbClr val="F9C7C9"/>
          </a:solidFill>
          <a:ln w="19050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4277DEFE-7373-4DD4-A593-F9399429108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0368" y="1737970"/>
            <a:ext cx="727322" cy="727322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1E2649D7-6B05-45CE-A42C-2B650CF66A7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283" y="1708437"/>
            <a:ext cx="735720" cy="73572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7FAB799A-24E2-4B89-AA34-45240FB841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39103" y="1737970"/>
            <a:ext cx="3176066" cy="2117377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4EB1B0C4-073A-4369-8F4C-E006364626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39103" y="4215752"/>
            <a:ext cx="3176066" cy="2072745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DC9D009F-E73A-42D8-9F4E-7231F0E1081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586" y="3068231"/>
            <a:ext cx="721537" cy="721537"/>
          </a:xfrm>
          <a:prstGeom prst="rect">
            <a:avLst/>
          </a:prstGeom>
          <a:noFill/>
        </p:spPr>
      </p:pic>
      <p:sp>
        <p:nvSpPr>
          <p:cNvPr id="22" name="Номер слайда 4">
            <a:extLst>
              <a:ext uri="{FF2B5EF4-FFF2-40B4-BE49-F238E27FC236}">
                <a16:creationId xmlns:a16="http://schemas.microsoft.com/office/drawing/2014/main" id="{9496465B-D998-4778-ACE9-478B69F3F1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6BC03A72-FF8F-4EA6-9DE2-DEA28CA0950A}" type="slidenum">
              <a:rPr lang="ru-RU" smtClean="0">
                <a:latin typeface="Arial" panose="020B0604020202020204" pitchFamily="34" charset="0"/>
                <a:cs typeface="Arial" panose="020B0604020202020204" pitchFamily="34" charset="0"/>
              </a:rPr>
              <a:t>38</a:t>
            </a:fld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219778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967FA7F5-C519-4C8B-919F-9464D4F1926F}"/>
              </a:ext>
            </a:extLst>
          </p:cNvPr>
          <p:cNvSpPr/>
          <p:nvPr/>
        </p:nvSpPr>
        <p:spPr>
          <a:xfrm>
            <a:off x="7244861" y="4416527"/>
            <a:ext cx="3698621" cy="2034514"/>
          </a:xfrm>
          <a:prstGeom prst="rect">
            <a:avLst/>
          </a:prstGeom>
          <a:solidFill>
            <a:srgbClr val="F2F2F2"/>
          </a:solidFill>
          <a:ln>
            <a:solidFill>
              <a:srgbClr val="F2F2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0CC93F5-431B-4EEC-A9B1-0A8C64C86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69923" y="6356349"/>
            <a:ext cx="2743200" cy="365125"/>
          </a:xfrm>
        </p:spPr>
        <p:txBody>
          <a:bodyPr/>
          <a:lstStyle/>
          <a:p>
            <a:fld id="{6BC03A72-FF8F-4EA6-9DE2-DEA28CA0950A}" type="slidenum">
              <a:rPr lang="ru-RU" smtClean="0">
                <a:latin typeface="Arial" panose="020B0604020202020204" pitchFamily="34" charset="0"/>
                <a:cs typeface="Arial" panose="020B0604020202020204" pitchFamily="34" charset="0"/>
              </a:rPr>
              <a:t>39</a:t>
            </a:fld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781D0BA-A106-4FFB-8D33-DE60BF682033}"/>
              </a:ext>
            </a:extLst>
          </p:cNvPr>
          <p:cNvSpPr txBox="1"/>
          <p:nvPr/>
        </p:nvSpPr>
        <p:spPr>
          <a:xfrm>
            <a:off x="7244861" y="634226"/>
            <a:ext cx="4114062" cy="36163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ru-RU" sz="1000" b="0" i="0" u="none" strike="noStrike" baseline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5400" b="1" i="0" u="none" strike="noStrike" baseline="0" dirty="0">
                <a:solidFill>
                  <a:srgbClr val="1A29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25 000</a:t>
            </a:r>
            <a:endParaRPr lang="ru-RU" sz="5400" b="0" i="0" u="none" strike="noStrike" baseline="0" dirty="0">
              <a:solidFill>
                <a:srgbClr val="1A294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8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студентов РСО трудоустроено на объектах транспортной отрасли</a:t>
            </a:r>
          </a:p>
          <a:p>
            <a:r>
              <a:rPr lang="ru-RU" sz="5400" b="1" i="0" u="none" strike="noStrike" baseline="0" dirty="0">
                <a:solidFill>
                  <a:srgbClr val="A41E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44</a:t>
            </a:r>
            <a:endParaRPr lang="ru-RU" sz="5400" b="0" i="0" u="none" strike="noStrike" baseline="0" dirty="0">
              <a:solidFill>
                <a:srgbClr val="A41E2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8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рабочих профессий</a:t>
            </a:r>
          </a:p>
          <a:p>
            <a:endParaRPr lang="ru-RU" sz="1800" b="0" i="0" u="none" strike="noStrike" baseline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800" b="1" i="0" u="none" strike="noStrike" baseline="0" dirty="0">
                <a:solidFill>
                  <a:srgbClr val="1D9A7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*55 000 000 рублей</a:t>
            </a:r>
            <a:endParaRPr lang="ru-RU" sz="1800" b="0" i="0" u="none" strike="noStrike" baseline="0" dirty="0">
              <a:solidFill>
                <a:srgbClr val="1D9A7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05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*привлечено на нужды отрасли в 2024 году, благодаря профобучению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4749C4B-128A-4548-AC6D-B3E79BFC6676}"/>
              </a:ext>
            </a:extLst>
          </p:cNvPr>
          <p:cNvSpPr txBox="1"/>
          <p:nvPr/>
        </p:nvSpPr>
        <p:spPr>
          <a:xfrm>
            <a:off x="1767583" y="1057419"/>
            <a:ext cx="4862477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Проект </a:t>
            </a: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«Российские студенческие отряды»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ru-RU" sz="1400" b="0" i="0" dirty="0">
                <a:solidFill>
                  <a:srgbClr val="30363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обеспечивает временной трудовой занятостью более 400 тысяч молодых людей из 85 </a:t>
            </a:r>
            <a:r>
              <a:rPr lang="ru-RU" sz="1400" b="0" i="0" dirty="0" smtClean="0">
                <a:solidFill>
                  <a:srgbClr val="30363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субъектов </a:t>
            </a:r>
            <a:r>
              <a:rPr lang="ru-RU" sz="1400" b="0" i="0" dirty="0">
                <a:solidFill>
                  <a:srgbClr val="30363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РФ, а также занимается гражданским и патриотическим воспитанием, развивает творческий и спортивный потенциал молодежи.</a:t>
            </a:r>
            <a:endParaRPr lang="ru-RU" sz="14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C557B324-7A22-415C-B892-67F1B56033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400" y="1320433"/>
            <a:ext cx="933659" cy="858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4A851091-38A6-454E-A818-5BBF74554B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390" y="2824814"/>
            <a:ext cx="6150670" cy="3415712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FEE6E15C-2AEE-4A19-9530-DAAF500A85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84233" y="4303990"/>
            <a:ext cx="3828890" cy="2043800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3597DA5A-90FE-43C7-A1AD-953C86856879}"/>
              </a:ext>
            </a:extLst>
          </p:cNvPr>
          <p:cNvSpPr/>
          <p:nvPr/>
        </p:nvSpPr>
        <p:spPr>
          <a:xfrm>
            <a:off x="-1" y="333375"/>
            <a:ext cx="12192000" cy="360000"/>
          </a:xfrm>
          <a:prstGeom prst="rect">
            <a:avLst/>
          </a:prstGeom>
          <a:solidFill>
            <a:srgbClr val="1A294A"/>
          </a:solidFill>
          <a:ln>
            <a:noFill/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rIns="360000" rtlCol="0" anchor="ctr"/>
          <a:lstStyle/>
          <a:p>
            <a:pPr algn="ctr"/>
            <a:r>
              <a:rPr lang="ru-RU" sz="1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Роль молодежи в транспортной отрасли (2/2)</a:t>
            </a:r>
            <a:endParaRPr lang="ru-RU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36587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Прямоугольник 40">
            <a:extLst>
              <a:ext uri="{FF2B5EF4-FFF2-40B4-BE49-F238E27FC236}">
                <a16:creationId xmlns:a16="http://schemas.microsoft.com/office/drawing/2014/main" id="{D709A534-974F-4574-AEB3-9A2918309878}"/>
              </a:ext>
            </a:extLst>
          </p:cNvPr>
          <p:cNvSpPr/>
          <p:nvPr/>
        </p:nvSpPr>
        <p:spPr>
          <a:xfrm>
            <a:off x="8754666" y="4419573"/>
            <a:ext cx="2743201" cy="2062846"/>
          </a:xfrm>
          <a:prstGeom prst="rect">
            <a:avLst/>
          </a:prstGeom>
          <a:solidFill>
            <a:srgbClr val="F2F2F2"/>
          </a:solidFill>
          <a:ln>
            <a:solidFill>
              <a:srgbClr val="F2F2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Номер слайда 5">
            <a:extLst>
              <a:ext uri="{FF2B5EF4-FFF2-40B4-BE49-F238E27FC236}">
                <a16:creationId xmlns:a16="http://schemas.microsoft.com/office/drawing/2014/main" id="{A33DF583-0409-4405-9BA0-06564D553E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6BC03A72-FF8F-4EA6-9DE2-DEA28CA0950A}" type="slidenum">
              <a:rPr lang="ru-RU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fld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id="{491E4CCB-7A44-4753-A774-AE20D9078380}"/>
              </a:ext>
            </a:extLst>
          </p:cNvPr>
          <p:cNvSpPr/>
          <p:nvPr/>
        </p:nvSpPr>
        <p:spPr>
          <a:xfrm>
            <a:off x="657386" y="1340215"/>
            <a:ext cx="3440357" cy="2343400"/>
          </a:xfrm>
          <a:prstGeom prst="rect">
            <a:avLst/>
          </a:prstGeom>
          <a:solidFill>
            <a:srgbClr val="EDED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9E700842-F19C-4E9B-9CBC-C94566C9D25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515" y="1258073"/>
            <a:ext cx="3440357" cy="2294019"/>
          </a:xfrm>
          <a:prstGeom prst="rect">
            <a:avLst/>
          </a:prstGeom>
        </p:spPr>
      </p:pic>
      <p:sp>
        <p:nvSpPr>
          <p:cNvPr id="34" name="Объект 2">
            <a:extLst>
              <a:ext uri="{FF2B5EF4-FFF2-40B4-BE49-F238E27FC236}">
                <a16:creationId xmlns:a16="http://schemas.microsoft.com/office/drawing/2014/main" id="{4B9B757F-04DC-4BD6-95AA-363199D5D46F}"/>
              </a:ext>
            </a:extLst>
          </p:cNvPr>
          <p:cNvSpPr txBox="1">
            <a:spLocks/>
          </p:cNvSpPr>
          <p:nvPr/>
        </p:nvSpPr>
        <p:spPr>
          <a:xfrm>
            <a:off x="1961533" y="3683615"/>
            <a:ext cx="832061" cy="3991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10000"/>
              </a:lnSpc>
              <a:buFont typeface="Arial" panose="020B0604020202020204" pitchFamily="34" charset="0"/>
              <a:buNone/>
            </a:pPr>
            <a:r>
              <a:rPr lang="ru-RU" sz="1200" i="1" dirty="0">
                <a:latin typeface="Arial" panose="020B0604020202020204" pitchFamily="34" charset="0"/>
                <a:cs typeface="Arial" panose="020B0604020202020204" pitchFamily="34" charset="0"/>
              </a:rPr>
              <a:t>г</a:t>
            </a:r>
            <a:r>
              <a:rPr lang="ru-RU" sz="1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. Тверь</a:t>
            </a:r>
            <a:endParaRPr lang="ru-RU" sz="105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Прямоугольник 35">
            <a:extLst>
              <a:ext uri="{FF2B5EF4-FFF2-40B4-BE49-F238E27FC236}">
                <a16:creationId xmlns:a16="http://schemas.microsoft.com/office/drawing/2014/main" id="{4A0AC912-B168-4F23-8929-2B64AC8A2CAE}"/>
              </a:ext>
            </a:extLst>
          </p:cNvPr>
          <p:cNvSpPr/>
          <p:nvPr/>
        </p:nvSpPr>
        <p:spPr>
          <a:xfrm>
            <a:off x="8272554" y="1329767"/>
            <a:ext cx="3440357" cy="2343400"/>
          </a:xfrm>
          <a:prstGeom prst="rect">
            <a:avLst/>
          </a:prstGeom>
          <a:solidFill>
            <a:srgbClr val="EDED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FF12C8D2-8D50-4775-8734-95C9A8AF75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97786" y="1245650"/>
            <a:ext cx="3456962" cy="2306442"/>
          </a:xfrm>
          <a:prstGeom prst="rect">
            <a:avLst/>
          </a:prstGeom>
        </p:spPr>
      </p:pic>
      <p:sp>
        <p:nvSpPr>
          <p:cNvPr id="40" name="Объект 2">
            <a:extLst>
              <a:ext uri="{FF2B5EF4-FFF2-40B4-BE49-F238E27FC236}">
                <a16:creationId xmlns:a16="http://schemas.microsoft.com/office/drawing/2014/main" id="{2EED99AA-A506-43EB-8F0D-EAF75020625D}"/>
              </a:ext>
            </a:extLst>
          </p:cNvPr>
          <p:cNvSpPr txBox="1">
            <a:spLocks/>
          </p:cNvSpPr>
          <p:nvPr/>
        </p:nvSpPr>
        <p:spPr>
          <a:xfrm>
            <a:off x="9681459" y="3691848"/>
            <a:ext cx="1391911" cy="3991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10000"/>
              </a:lnSpc>
              <a:buFont typeface="Arial" panose="020B0604020202020204" pitchFamily="34" charset="0"/>
              <a:buNone/>
            </a:pPr>
            <a:r>
              <a:rPr lang="ru-RU" sz="1200" i="1" dirty="0">
                <a:latin typeface="Arial" panose="020B0604020202020204" pitchFamily="34" charset="0"/>
                <a:cs typeface="Arial" panose="020B0604020202020204" pitchFamily="34" charset="0"/>
              </a:rPr>
              <a:t>г</a:t>
            </a:r>
            <a:r>
              <a:rPr lang="ru-RU" sz="1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. Новосибирск</a:t>
            </a:r>
            <a:endParaRPr lang="ru-RU" sz="105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72AA9D3D-047F-46A2-9E85-3D4B76BFFCD7}"/>
              </a:ext>
            </a:extLst>
          </p:cNvPr>
          <p:cNvSpPr/>
          <p:nvPr/>
        </p:nvSpPr>
        <p:spPr>
          <a:xfrm>
            <a:off x="4410075" y="1433221"/>
            <a:ext cx="3371847" cy="2237969"/>
          </a:xfrm>
          <a:prstGeom prst="rect">
            <a:avLst/>
          </a:prstGeom>
          <a:solidFill>
            <a:srgbClr val="F2F2F2"/>
          </a:solidFill>
          <a:ln>
            <a:solidFill>
              <a:srgbClr val="F2F2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5C6F4B8B-B29D-47D8-8096-3C78478549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41021" y="1258073"/>
            <a:ext cx="3461015" cy="2306442"/>
          </a:xfrm>
          <a:prstGeom prst="rect">
            <a:avLst/>
          </a:prstGeom>
        </p:spPr>
      </p:pic>
      <p:sp>
        <p:nvSpPr>
          <p:cNvPr id="24" name="Объект 2">
            <a:extLst>
              <a:ext uri="{FF2B5EF4-FFF2-40B4-BE49-F238E27FC236}">
                <a16:creationId xmlns:a16="http://schemas.microsoft.com/office/drawing/2014/main" id="{1AFF89AF-5EBA-47AF-92DA-AA7FBD1822BD}"/>
              </a:ext>
            </a:extLst>
          </p:cNvPr>
          <p:cNvSpPr txBox="1">
            <a:spLocks/>
          </p:cNvSpPr>
          <p:nvPr/>
        </p:nvSpPr>
        <p:spPr>
          <a:xfrm>
            <a:off x="5360383" y="3547980"/>
            <a:ext cx="1471230" cy="3132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0000"/>
              </a:lnSpc>
              <a:buFont typeface="Arial" panose="020B0604020202020204" pitchFamily="34" charset="0"/>
              <a:buNone/>
            </a:pPr>
            <a:r>
              <a:rPr lang="ru-RU" sz="1200" i="1" dirty="0">
                <a:latin typeface="Arial" panose="020B0604020202020204" pitchFamily="34" charset="0"/>
                <a:cs typeface="Arial" panose="020B0604020202020204" pitchFamily="34" charset="0"/>
              </a:rPr>
              <a:t>г</a:t>
            </a:r>
            <a:r>
              <a:rPr lang="ru-RU" sz="1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. Грозный</a:t>
            </a:r>
            <a:endParaRPr lang="ru-RU" sz="105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80316CBA-00DA-4DE7-9C7C-09DBC12F3BD6}"/>
              </a:ext>
            </a:extLst>
          </p:cNvPr>
          <p:cNvSpPr/>
          <p:nvPr/>
        </p:nvSpPr>
        <p:spPr>
          <a:xfrm>
            <a:off x="-1" y="333375"/>
            <a:ext cx="12192000" cy="360000"/>
          </a:xfrm>
          <a:prstGeom prst="rect">
            <a:avLst/>
          </a:prstGeom>
          <a:solidFill>
            <a:srgbClr val="1A294A"/>
          </a:solidFill>
          <a:ln>
            <a:noFill/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rIns="360000" rtlCol="0" anchor="ctr"/>
          <a:lstStyle/>
          <a:p>
            <a:pPr algn="ctr"/>
            <a:r>
              <a:rPr lang="ru-RU" sz="1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Работа Общественного совета при Минтрансе России (3/3)</a:t>
            </a:r>
            <a:endParaRPr lang="ru-RU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Прямоугольник: скругленные углы 29">
            <a:extLst>
              <a:ext uri="{FF2B5EF4-FFF2-40B4-BE49-F238E27FC236}">
                <a16:creationId xmlns:a16="http://schemas.microsoft.com/office/drawing/2014/main" id="{BE5D82C4-9DA4-43E0-82FB-7360A90F46CD}"/>
              </a:ext>
            </a:extLst>
          </p:cNvPr>
          <p:cNvSpPr/>
          <p:nvPr/>
        </p:nvSpPr>
        <p:spPr>
          <a:xfrm>
            <a:off x="657386" y="4082809"/>
            <a:ext cx="3585486" cy="757271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A41E25">
                  <a:shade val="30000"/>
                  <a:satMod val="115000"/>
                </a:srgbClr>
              </a:gs>
              <a:gs pos="50000">
                <a:srgbClr val="A41E25">
                  <a:shade val="67500"/>
                  <a:satMod val="115000"/>
                </a:srgbClr>
              </a:gs>
              <a:gs pos="100000">
                <a:srgbClr val="A41E25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ru-RU" sz="14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ЭФФЕКТИВНОЕ И ПОСТОЯННОЕ ВЗАИМОДЕЙСТВИЕ С РЕГИОНАМИ</a:t>
            </a: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2958E336-2539-4BDD-92DB-BEF4779B23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77684" y="4208705"/>
            <a:ext cx="2977064" cy="2185956"/>
          </a:xfrm>
          <a:prstGeom prst="rect">
            <a:avLst/>
          </a:prstGeom>
        </p:spPr>
      </p:pic>
      <p:sp>
        <p:nvSpPr>
          <p:cNvPr id="42" name="Объект 2">
            <a:extLst>
              <a:ext uri="{FF2B5EF4-FFF2-40B4-BE49-F238E27FC236}">
                <a16:creationId xmlns:a16="http://schemas.microsoft.com/office/drawing/2014/main" id="{F796903D-43A2-40FA-BB73-591A5FAF234E}"/>
              </a:ext>
            </a:extLst>
          </p:cNvPr>
          <p:cNvSpPr txBox="1">
            <a:spLocks/>
          </p:cNvSpPr>
          <p:nvPr/>
        </p:nvSpPr>
        <p:spPr>
          <a:xfrm>
            <a:off x="9826563" y="6408217"/>
            <a:ext cx="1079305" cy="3132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10000"/>
              </a:lnSpc>
              <a:buFont typeface="Arial" panose="020B0604020202020204" pitchFamily="34" charset="0"/>
              <a:buNone/>
            </a:pPr>
            <a:r>
              <a:rPr lang="ru-RU" sz="1200" i="1" dirty="0">
                <a:latin typeface="Arial" panose="020B0604020202020204" pitchFamily="34" charset="0"/>
                <a:cs typeface="Arial" panose="020B0604020202020204" pitchFamily="34" charset="0"/>
              </a:rPr>
              <a:t>г</a:t>
            </a:r>
            <a:r>
              <a:rPr lang="ru-RU" sz="1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. Кострома</a:t>
            </a:r>
            <a:endParaRPr lang="ru-RU" sz="105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Прямоугольник: скругленные углы 42">
            <a:extLst>
              <a:ext uri="{FF2B5EF4-FFF2-40B4-BE49-F238E27FC236}">
                <a16:creationId xmlns:a16="http://schemas.microsoft.com/office/drawing/2014/main" id="{9CB1B1E6-096C-4E68-8E9B-4637B9B054B7}"/>
              </a:ext>
            </a:extLst>
          </p:cNvPr>
          <p:cNvSpPr/>
          <p:nvPr/>
        </p:nvSpPr>
        <p:spPr>
          <a:xfrm>
            <a:off x="657386" y="5129225"/>
            <a:ext cx="3585486" cy="1419792"/>
          </a:xfrm>
          <a:prstGeom prst="roundRect">
            <a:avLst>
              <a:gd name="adj" fmla="val 17949"/>
            </a:avLst>
          </a:prstGeom>
          <a:solidFill>
            <a:schemeClr val="bg1"/>
          </a:solidFill>
          <a:ln>
            <a:solidFill>
              <a:srgbClr val="1A294A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ru-RU" sz="1100" b="1" kern="100" dirty="0">
                <a:solidFill>
                  <a:srgbClr val="A41E2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ДЛЯ РЕГИОНОВ: </a:t>
            </a:r>
          </a:p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ru-RU" sz="1100" b="1" kern="1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взгляд на проблематику </a:t>
            </a:r>
            <a:br>
              <a:rPr lang="ru-RU" sz="1100" b="1" kern="1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ru-RU" sz="1100" b="1" kern="1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со стороны </a:t>
            </a:r>
            <a:br>
              <a:rPr lang="ru-RU" sz="1100" b="1" kern="1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ru-RU" sz="1100" b="1" kern="1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+ предложения по решению вопросов</a:t>
            </a:r>
          </a:p>
        </p:txBody>
      </p:sp>
      <p:sp>
        <p:nvSpPr>
          <p:cNvPr id="44" name="Прямоугольник: скругленные углы 43">
            <a:extLst>
              <a:ext uri="{FF2B5EF4-FFF2-40B4-BE49-F238E27FC236}">
                <a16:creationId xmlns:a16="http://schemas.microsoft.com/office/drawing/2014/main" id="{6F321E0D-688A-4104-807A-79744B6DFE56}"/>
              </a:ext>
            </a:extLst>
          </p:cNvPr>
          <p:cNvSpPr/>
          <p:nvPr/>
        </p:nvSpPr>
        <p:spPr>
          <a:xfrm>
            <a:off x="4411680" y="4085012"/>
            <a:ext cx="3585486" cy="848506"/>
          </a:xfrm>
          <a:prstGeom prst="roundRect">
            <a:avLst>
              <a:gd name="adj" fmla="val 22717"/>
            </a:avLst>
          </a:prstGeom>
          <a:noFill/>
          <a:ln>
            <a:solidFill>
              <a:srgbClr val="1A294A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ru-RU" sz="1100" b="1" kern="100" dirty="0">
                <a:solidFill>
                  <a:srgbClr val="A41E2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ДЛЯ </a:t>
            </a:r>
            <a:r>
              <a:rPr lang="ru-RU" sz="1100" b="1" kern="100" dirty="0">
                <a:solidFill>
                  <a:srgbClr val="A41E25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МИНТРАНСА:</a:t>
            </a:r>
            <a:endParaRPr lang="ru-RU" sz="1100" b="1" kern="100" dirty="0">
              <a:solidFill>
                <a:srgbClr val="A41E25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ru-RU" sz="1100" b="1" kern="1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независимая оценка реализации проектов  </a:t>
            </a:r>
            <a:br>
              <a:rPr lang="ru-RU" sz="1100" b="1" kern="1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ru-RU" sz="1100" b="1" kern="1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и мер государственной политики</a:t>
            </a:r>
          </a:p>
        </p:txBody>
      </p:sp>
      <p:sp>
        <p:nvSpPr>
          <p:cNvPr id="45" name="Прямоугольник: скругленные углы 44">
            <a:extLst>
              <a:ext uri="{FF2B5EF4-FFF2-40B4-BE49-F238E27FC236}">
                <a16:creationId xmlns:a16="http://schemas.microsoft.com/office/drawing/2014/main" id="{0B9971B6-2FF4-469C-AF01-4994FE18146A}"/>
              </a:ext>
            </a:extLst>
          </p:cNvPr>
          <p:cNvSpPr/>
          <p:nvPr/>
        </p:nvSpPr>
        <p:spPr>
          <a:xfrm>
            <a:off x="4410075" y="5129225"/>
            <a:ext cx="3593087" cy="1419792"/>
          </a:xfrm>
          <a:prstGeom prst="roundRect">
            <a:avLst>
              <a:gd name="adj" fmla="val 16058"/>
            </a:avLst>
          </a:prstGeom>
          <a:solidFill>
            <a:schemeClr val="bg1"/>
          </a:solidFill>
          <a:ln>
            <a:solidFill>
              <a:srgbClr val="1A294A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ru-RU" sz="1100" b="1" kern="100" dirty="0">
                <a:solidFill>
                  <a:srgbClr val="A41E2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ДЛЯ ВСЕХ СТОРОН:</a:t>
            </a:r>
          </a:p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ru-RU" sz="1100" b="1" kern="1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Выявление и тиражирование лучших практик</a:t>
            </a:r>
          </a:p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ru-RU" sz="1100" b="1" kern="1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Информированность общественности</a:t>
            </a:r>
          </a:p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ru-RU" sz="1100" b="1" kern="1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Запуск пилотных проектов</a:t>
            </a:r>
          </a:p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ru-RU" sz="1100" b="1" kern="1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Выявление профессионалов и свежих идей</a:t>
            </a:r>
          </a:p>
        </p:txBody>
      </p:sp>
    </p:spTree>
    <p:extLst>
      <p:ext uri="{BB962C8B-B14F-4D97-AF65-F5344CB8AC3E}">
        <p14:creationId xmlns:p14="http://schemas.microsoft.com/office/powerpoint/2010/main" val="369218539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6D33D904-680D-4981-AD0B-A98350C97FFA}"/>
              </a:ext>
            </a:extLst>
          </p:cNvPr>
          <p:cNvSpPr/>
          <p:nvPr/>
        </p:nvSpPr>
        <p:spPr>
          <a:xfrm>
            <a:off x="7347967" y="4105494"/>
            <a:ext cx="3830515" cy="2335141"/>
          </a:xfrm>
          <a:prstGeom prst="rect">
            <a:avLst/>
          </a:prstGeom>
          <a:solidFill>
            <a:srgbClr val="EDED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57566E4A-534D-4E97-AA48-75F36E16AA6B}"/>
              </a:ext>
            </a:extLst>
          </p:cNvPr>
          <p:cNvSpPr/>
          <p:nvPr/>
        </p:nvSpPr>
        <p:spPr>
          <a:xfrm>
            <a:off x="7347967" y="1198141"/>
            <a:ext cx="3830515" cy="2561205"/>
          </a:xfrm>
          <a:prstGeom prst="rect">
            <a:avLst/>
          </a:prstGeom>
          <a:solidFill>
            <a:srgbClr val="EDED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Номер слайда 4">
            <a:extLst>
              <a:ext uri="{FF2B5EF4-FFF2-40B4-BE49-F238E27FC236}">
                <a16:creationId xmlns:a16="http://schemas.microsoft.com/office/drawing/2014/main" id="{978AB3ED-92E0-4257-8A75-2B88EEE311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C519C58A-6958-BF42-A6AE-1B786EE105C2}" type="slidenum">
              <a:rPr lang="ru-RU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40</a:t>
            </a:fld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5014D71-2C84-48F4-A3A9-D9581D24A967}"/>
              </a:ext>
            </a:extLst>
          </p:cNvPr>
          <p:cNvSpPr txBox="1"/>
          <p:nvPr/>
        </p:nvSpPr>
        <p:spPr>
          <a:xfrm>
            <a:off x="1164048" y="1645098"/>
            <a:ext cx="5672267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Национальная премия 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«ФОРМУЛА ДВИЖЕНИЯ»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(учреждена в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2014 г.) -  награждаются предприятия транспортного комплекса за достижения в области транспорта и транспортной̆ инфраструктуры. </a:t>
            </a:r>
          </a:p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Цель: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информированность и стимулирование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A3664D3-2772-4217-8FA1-62864B079EFA}"/>
              </a:ext>
            </a:extLst>
          </p:cNvPr>
          <p:cNvSpPr txBox="1"/>
          <p:nvPr/>
        </p:nvSpPr>
        <p:spPr>
          <a:xfrm>
            <a:off x="1164047" y="4551182"/>
            <a:ext cx="5672268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X Всероссийский̆ конкурс исследовательских и проектных работ 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«ТРАНСПОРТ БУДУЩЕГО»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- для повышения престижа отрасли для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детеи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̆. </a:t>
            </a:r>
            <a:b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В 2025 году создана специальная номинация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ru-RU" u="sng" dirty="0" smtClean="0">
                <a:latin typeface="Arial" panose="020B0604020202020204" pitchFamily="34" charset="0"/>
                <a:cs typeface="Arial" panose="020B0604020202020204" pitchFamily="34" charset="0"/>
              </a:rPr>
              <a:t>ОС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Минтранса РФ 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«Инновационные технологии беспилотных систем»</a:t>
            </a:r>
            <a:endParaRPr lang="ru-RU" sz="16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id="{AE8D9A9F-61AB-44CC-9CBD-91D70D01A2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3285" y="1047051"/>
            <a:ext cx="3830515" cy="2553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Стрелка: вправо 20">
            <a:extLst>
              <a:ext uri="{FF2B5EF4-FFF2-40B4-BE49-F238E27FC236}">
                <a16:creationId xmlns:a16="http://schemas.microsoft.com/office/drawing/2014/main" id="{1A319392-5D84-4357-A281-BE77D090FCBE}"/>
              </a:ext>
            </a:extLst>
          </p:cNvPr>
          <p:cNvSpPr/>
          <p:nvPr/>
        </p:nvSpPr>
        <p:spPr>
          <a:xfrm>
            <a:off x="611350" y="2396755"/>
            <a:ext cx="376862" cy="444768"/>
          </a:xfrm>
          <a:prstGeom prst="rightArrow">
            <a:avLst>
              <a:gd name="adj1" fmla="val 50000"/>
              <a:gd name="adj2" fmla="val 55218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1D9BDD08-A416-4B05-BEC5-823BE342D0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3285" y="3910436"/>
            <a:ext cx="3830515" cy="2379109"/>
          </a:xfrm>
          <a:prstGeom prst="rect">
            <a:avLst/>
          </a:prstGeom>
        </p:spPr>
      </p:pic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EABCF321-A37B-451A-AF36-AE94DE02033D}"/>
              </a:ext>
            </a:extLst>
          </p:cNvPr>
          <p:cNvSpPr/>
          <p:nvPr/>
        </p:nvSpPr>
        <p:spPr>
          <a:xfrm>
            <a:off x="-1" y="333375"/>
            <a:ext cx="12192000" cy="360000"/>
          </a:xfrm>
          <a:prstGeom prst="rect">
            <a:avLst/>
          </a:prstGeom>
          <a:solidFill>
            <a:srgbClr val="1A294A"/>
          </a:solidFill>
          <a:ln>
            <a:noFill/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rIns="360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800" b="1" spc="-7" dirty="0">
                <a:solidFill>
                  <a:schemeClr val="bg1"/>
                </a:solidFill>
                <a:latin typeface="Arial" panose="020B0604020202020204" pitchFamily="34" charset="0"/>
                <a:ea typeface="DengXian Light" panose="02010600030101010101" pitchFamily="2" charset="-122"/>
                <a:cs typeface="Arial" panose="020B0604020202020204" pitchFamily="34" charset="0"/>
              </a:rPr>
              <a:t>Премии и реализуемые проекты</a:t>
            </a:r>
            <a:endParaRPr lang="ru-RU" sz="1800" spc="-7" dirty="0">
              <a:solidFill>
                <a:schemeClr val="bg1"/>
              </a:solidFill>
              <a:latin typeface="Arial" panose="020B0604020202020204" pitchFamily="34" charset="0"/>
              <a:ea typeface="DengXian Light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3" name="Стрелка: вправо 12">
            <a:extLst>
              <a:ext uri="{FF2B5EF4-FFF2-40B4-BE49-F238E27FC236}">
                <a16:creationId xmlns:a16="http://schemas.microsoft.com/office/drawing/2014/main" id="{491969BE-75D0-4943-A268-2EE9DABCCF4C}"/>
              </a:ext>
            </a:extLst>
          </p:cNvPr>
          <p:cNvSpPr/>
          <p:nvPr/>
        </p:nvSpPr>
        <p:spPr>
          <a:xfrm>
            <a:off x="611350" y="5205961"/>
            <a:ext cx="376862" cy="444768"/>
          </a:xfrm>
          <a:prstGeom prst="rightArrow">
            <a:avLst>
              <a:gd name="adj1" fmla="val 50000"/>
              <a:gd name="adj2" fmla="val 55218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058966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AD47096D-8241-42FF-BDBD-3FA6631F23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03A72-FF8F-4EA6-9DE2-DEA28CA0950A}" type="slidenum">
              <a:rPr lang="ru-RU" smtClean="0"/>
              <a:t>41</a:t>
            </a:fld>
            <a:endParaRPr lang="ru-RU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9567EF2B-3F0D-40F9-9C86-502C2DC7048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A294A"/>
          </a:solidFill>
          <a:ln>
            <a:solidFill>
              <a:srgbClr val="1A29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962833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F085AFD6-7118-4A17-BEC6-01117CC356FC}"/>
              </a:ext>
            </a:extLst>
          </p:cNvPr>
          <p:cNvSpPr/>
          <p:nvPr/>
        </p:nvSpPr>
        <p:spPr>
          <a:xfrm>
            <a:off x="-1" y="335902"/>
            <a:ext cx="12192000" cy="357473"/>
          </a:xfrm>
          <a:prstGeom prst="rect">
            <a:avLst/>
          </a:prstGeom>
          <a:solidFill>
            <a:srgbClr val="1A294A"/>
          </a:solidFill>
          <a:ln>
            <a:noFill/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rIns="360000" rtlCol="0" anchor="ctr"/>
          <a:lstStyle/>
          <a:p>
            <a:pPr algn="ctr"/>
            <a:r>
              <a:rPr lang="ru-RU" sz="1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Фонд «Центр стратегических разработок» (1/2)</a:t>
            </a:r>
            <a:endParaRPr lang="ru-RU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464FC3A5-5216-408D-B4AB-3F9AC309DB1E}"/>
              </a:ext>
            </a:extLst>
          </p:cNvPr>
          <p:cNvSpPr/>
          <p:nvPr/>
        </p:nvSpPr>
        <p:spPr>
          <a:xfrm>
            <a:off x="1039626" y="1380565"/>
            <a:ext cx="4661395" cy="3754157"/>
          </a:xfrm>
          <a:prstGeom prst="roundRect">
            <a:avLst>
              <a:gd name="adj" fmla="val 18695"/>
            </a:avLst>
          </a:prstGeom>
          <a:solidFill>
            <a:srgbClr val="1B2A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1400" i="0" dirty="0"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400" b="1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Чем занимается ЦСР:</a:t>
            </a:r>
          </a:p>
          <a:p>
            <a:pPr algn="l"/>
            <a:endParaRPr lang="ru-RU" sz="1400" b="1" i="0" dirty="0"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l"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ru-RU" sz="1400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исследованиями экономики </a:t>
            </a:r>
          </a:p>
          <a:p>
            <a:pPr marL="171450" indent="-171450" algn="l"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ru-RU" sz="1400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отраслевой и юридической экспертизой</a:t>
            </a:r>
          </a:p>
          <a:p>
            <a:pPr marL="171450" indent="-171450" algn="l"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</a:t>
            </a:r>
            <a:r>
              <a:rPr lang="ru-RU" sz="1400" b="0" i="0" dirty="0" smtClean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одготовкой </a:t>
            </a:r>
            <a:r>
              <a:rPr lang="ru-RU" sz="1400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предложений в области:</a:t>
            </a:r>
            <a:br>
              <a:rPr lang="ru-RU" sz="1400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400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1400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400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- социально-экономической</a:t>
            </a:r>
            <a:br>
              <a:rPr lang="ru-RU" sz="1400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400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- региональной</a:t>
            </a:r>
            <a:br>
              <a:rPr lang="ru-RU" sz="1400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400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- регуляторной</a:t>
            </a:r>
            <a:r>
              <a:rPr 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ru-RU" sz="1400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технологической </a:t>
            </a:r>
            <a:r>
              <a:rPr 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ru-RU" sz="1400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инновационной политики и др. сферах.</a:t>
            </a:r>
          </a:p>
          <a:p>
            <a:pPr marL="171450" indent="-171450" algn="l"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ru-RU" sz="1400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подготовкой предложений в программы и стратегии развития для федеральных </a:t>
            </a:r>
            <a:br>
              <a:rPr lang="ru-RU" sz="1400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400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и региональных органов власти.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2269A89-7CAE-459D-9198-1CC06891FE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8397" y="3594350"/>
            <a:ext cx="1127411" cy="1511989"/>
          </a:xfrm>
          <a:prstGeom prst="rect">
            <a:avLst/>
          </a:prstGeom>
        </p:spPr>
      </p:pic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24587F59-9262-412C-8C3C-2B83733E08FE}"/>
              </a:ext>
            </a:extLst>
          </p:cNvPr>
          <p:cNvSpPr/>
          <p:nvPr/>
        </p:nvSpPr>
        <p:spPr>
          <a:xfrm>
            <a:off x="5882870" y="1380565"/>
            <a:ext cx="4661395" cy="3754157"/>
          </a:xfrm>
          <a:prstGeom prst="roundRect">
            <a:avLst>
              <a:gd name="adj" fmla="val 18695"/>
            </a:avLst>
          </a:prstGeom>
          <a:solidFill>
            <a:srgbClr val="1B2A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1400" i="0" dirty="0"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400" b="1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ПЛОЩАДКА ДЛЯ ДИАЛОГА</a:t>
            </a:r>
            <a:r>
              <a:rPr 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ru-RU" sz="1400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поиск решений в формате:</a:t>
            </a:r>
            <a:br>
              <a:rPr lang="ru-RU" sz="1400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1400" b="0" i="0" dirty="0"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ru-RU" sz="1400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круглых столов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ru-RU" sz="1400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стратегических сессий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ru-RU" sz="1400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экспертных обсуждений для бизнеса, государства, общества.</a:t>
            </a:r>
            <a:endParaRPr lang="ru-RU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Овал 17">
            <a:extLst>
              <a:ext uri="{FF2B5EF4-FFF2-40B4-BE49-F238E27FC236}">
                <a16:creationId xmlns:a16="http://schemas.microsoft.com/office/drawing/2014/main" id="{4CF330FE-5B50-4C09-96BD-8D14DA5E13D9}"/>
              </a:ext>
            </a:extLst>
          </p:cNvPr>
          <p:cNvSpPr/>
          <p:nvPr/>
        </p:nvSpPr>
        <p:spPr>
          <a:xfrm>
            <a:off x="2929943" y="807287"/>
            <a:ext cx="839406" cy="839406"/>
          </a:xfrm>
          <a:prstGeom prst="ellipse">
            <a:avLst/>
          </a:prstGeom>
          <a:solidFill>
            <a:schemeClr val="bg1"/>
          </a:solidFill>
          <a:ln>
            <a:solidFill>
              <a:srgbClr val="F2F2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C3B3D629-D967-4185-B9E2-B89A99BC3D1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9943" y="794806"/>
            <a:ext cx="839406" cy="839406"/>
          </a:xfrm>
          <a:prstGeom prst="rect">
            <a:avLst/>
          </a:prstGeom>
          <a:noFill/>
        </p:spPr>
      </p:pic>
      <p:sp>
        <p:nvSpPr>
          <p:cNvPr id="19" name="Овал 18">
            <a:extLst>
              <a:ext uri="{FF2B5EF4-FFF2-40B4-BE49-F238E27FC236}">
                <a16:creationId xmlns:a16="http://schemas.microsoft.com/office/drawing/2014/main" id="{A563FAF5-ECBE-4723-A961-F15DD04832C1}"/>
              </a:ext>
            </a:extLst>
          </p:cNvPr>
          <p:cNvSpPr/>
          <p:nvPr/>
        </p:nvSpPr>
        <p:spPr>
          <a:xfrm>
            <a:off x="7810006" y="801465"/>
            <a:ext cx="839406" cy="839406"/>
          </a:xfrm>
          <a:prstGeom prst="ellipse">
            <a:avLst/>
          </a:prstGeom>
          <a:solidFill>
            <a:schemeClr val="bg1"/>
          </a:solidFill>
          <a:ln>
            <a:solidFill>
              <a:srgbClr val="F2F2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3E411C8C-4E32-4675-B055-3317183F3A7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7667" y="869126"/>
            <a:ext cx="704083" cy="704083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EFB4BBD8-C7A5-4305-9362-7577CD155B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95179" y="1380565"/>
            <a:ext cx="890629" cy="1665304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344DA23E-2543-43CC-87CB-4683D828498E}"/>
              </a:ext>
            </a:extLst>
          </p:cNvPr>
          <p:cNvSpPr txBox="1"/>
          <p:nvPr/>
        </p:nvSpPr>
        <p:spPr>
          <a:xfrm>
            <a:off x="1039626" y="5720481"/>
            <a:ext cx="29974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b="1" i="0" dirty="0">
                <a:solidFill>
                  <a:srgbClr val="1B2A4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Главные задачи «ЦСР»: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629C17B-9DEC-4E00-979A-7819C91BB7D6}"/>
              </a:ext>
            </a:extLst>
          </p:cNvPr>
          <p:cNvSpPr txBox="1"/>
          <p:nvPr/>
        </p:nvSpPr>
        <p:spPr>
          <a:xfrm>
            <a:off x="4037030" y="5478418"/>
            <a:ext cx="3985180" cy="9848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ru-RU" sz="1200" i="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Независимый взгляд/оценка + предложения </a:t>
            </a:r>
            <a:br>
              <a:rPr lang="ru-RU" sz="1200" i="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200" i="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по развитию отраслей экономики для:</a:t>
            </a:r>
          </a:p>
          <a:p>
            <a:pPr marL="171450" indent="-1714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ru-RU" sz="1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Экспертного сообщества</a:t>
            </a:r>
          </a:p>
          <a:p>
            <a:pPr marL="171450" indent="-1714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ru-RU" sz="1200" i="1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Законодательной и исполнительной власти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27F36CA-E555-4B69-A50B-78049A4E0622}"/>
              </a:ext>
            </a:extLst>
          </p:cNvPr>
          <p:cNvSpPr txBox="1"/>
          <p:nvPr/>
        </p:nvSpPr>
        <p:spPr>
          <a:xfrm>
            <a:off x="7692273" y="5457959"/>
            <a:ext cx="2783162" cy="10618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В целях балансировки интересов: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Общества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Государства 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Бизнеса</a:t>
            </a:r>
          </a:p>
        </p:txBody>
      </p:sp>
      <p:sp>
        <p:nvSpPr>
          <p:cNvPr id="15" name="Номер слайда 4">
            <a:extLst>
              <a:ext uri="{FF2B5EF4-FFF2-40B4-BE49-F238E27FC236}">
                <a16:creationId xmlns:a16="http://schemas.microsoft.com/office/drawing/2014/main" id="{ABF20E72-BDF6-4D95-9CEC-2244461B5D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6BC03A72-FF8F-4EA6-9DE2-DEA28CA0950A}" type="slidenum">
              <a:rPr lang="ru-RU" smtClean="0">
                <a:latin typeface="Arial" panose="020B0604020202020204" pitchFamily="34" charset="0"/>
                <a:cs typeface="Arial" panose="020B0604020202020204" pitchFamily="34" charset="0"/>
              </a:rPr>
              <a:t>5</a:t>
            </a:fld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51721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63C590C6-E0A1-4B49-AF74-C08E55A04E9D}"/>
              </a:ext>
            </a:extLst>
          </p:cNvPr>
          <p:cNvSpPr/>
          <p:nvPr/>
        </p:nvSpPr>
        <p:spPr>
          <a:xfrm>
            <a:off x="1094634" y="1105127"/>
            <a:ext cx="6481823" cy="757271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A41E25">
                  <a:shade val="30000"/>
                  <a:satMod val="115000"/>
                </a:srgbClr>
              </a:gs>
              <a:gs pos="50000">
                <a:srgbClr val="A41E25">
                  <a:shade val="67500"/>
                  <a:satMod val="115000"/>
                </a:srgbClr>
              </a:gs>
              <a:gs pos="100000">
                <a:srgbClr val="A41E25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Работа </a:t>
            </a:r>
            <a:r>
              <a:rPr lang="ru-RU" sz="1600" b="1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Центра экономики инфраструктурных отраслей</a:t>
            </a:r>
          </a:p>
        </p:txBody>
      </p:sp>
      <p:sp>
        <p:nvSpPr>
          <p:cNvPr id="24" name="Прямоугольник: скругленные углы 23">
            <a:extLst>
              <a:ext uri="{FF2B5EF4-FFF2-40B4-BE49-F238E27FC236}">
                <a16:creationId xmlns:a16="http://schemas.microsoft.com/office/drawing/2014/main" id="{21F75D04-639F-4E95-8EF0-CA890728A56F}"/>
              </a:ext>
            </a:extLst>
          </p:cNvPr>
          <p:cNvSpPr/>
          <p:nvPr/>
        </p:nvSpPr>
        <p:spPr>
          <a:xfrm>
            <a:off x="598875" y="2285425"/>
            <a:ext cx="6977582" cy="4106044"/>
          </a:xfrm>
          <a:prstGeom prst="roundRect">
            <a:avLst>
              <a:gd name="adj" fmla="val 13667"/>
            </a:avLst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l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ru-RU" sz="1600" b="1" i="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независимая оценка транспортной отрасли</a:t>
            </a:r>
            <a:r>
              <a:rPr lang="ru-RU" sz="1600" i="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отдельных сфер </a:t>
            </a:r>
            <a:br>
              <a:rPr lang="ru-RU" sz="1600" i="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i="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и проектов </a:t>
            </a:r>
          </a:p>
          <a:p>
            <a:pPr marL="285750" indent="-285750" algn="l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ru-RU" sz="1600" i="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предложения федеральным и региональным органам власти, хозяйствующим субъектам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ru-RU" sz="1600" b="1" i="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критерии </a:t>
            </a:r>
            <a:r>
              <a:rPr lang="ru-RU" sz="1600" b="1" i="0" dirty="0" err="1" smtClean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приоритезации</a:t>
            </a:r>
            <a:r>
              <a:rPr lang="ru-RU" sz="1600" b="1" i="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1" i="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развития транспортных инфраструктурных проектов</a:t>
            </a:r>
            <a:r>
              <a:rPr lang="ru-RU" sz="1600" i="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исходя из их вклада в экономику, транспортную отрасль, развитие отдельных компаний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ru-RU" sz="1600" i="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прогноз </a:t>
            </a:r>
            <a:r>
              <a:rPr lang="ru-RU" sz="1600" b="1" i="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грузопотоков и пассажиропотоков </a:t>
            </a:r>
            <a:r>
              <a:rPr lang="ru-RU" sz="1600" i="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транспортной сети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ru-RU" sz="1600" i="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решения по их оптимизации, оценивают </a:t>
            </a:r>
            <a:r>
              <a:rPr lang="ru-RU" sz="1600" b="1" i="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потребности в подвижном составе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ru-RU" sz="1600" i="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расчёт </a:t>
            </a:r>
            <a:r>
              <a:rPr lang="ru-RU" sz="1600" b="1" i="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тарифов </a:t>
            </a:r>
            <a:r>
              <a:rPr lang="ru-RU" sz="1600" i="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в сфере транспорта</a:t>
            </a:r>
          </a:p>
        </p:txBody>
      </p:sp>
      <p:sp>
        <p:nvSpPr>
          <p:cNvPr id="29" name="Прямоугольник: скругленные углы 28">
            <a:extLst>
              <a:ext uri="{FF2B5EF4-FFF2-40B4-BE49-F238E27FC236}">
                <a16:creationId xmlns:a16="http://schemas.microsoft.com/office/drawing/2014/main" id="{3377AA17-2525-4B4C-9B3F-2323070D4127}"/>
              </a:ext>
            </a:extLst>
          </p:cNvPr>
          <p:cNvSpPr/>
          <p:nvPr/>
        </p:nvSpPr>
        <p:spPr>
          <a:xfrm>
            <a:off x="8210939" y="1790410"/>
            <a:ext cx="3484374" cy="2460961"/>
          </a:xfrm>
          <a:prstGeom prst="roundRect">
            <a:avLst>
              <a:gd name="adj" fmla="val 14111"/>
            </a:avLst>
          </a:prstGeom>
          <a:solidFill>
            <a:srgbClr val="1B2A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600"/>
              </a:spcAft>
            </a:pPr>
            <a:r>
              <a:rPr lang="ru-RU" sz="1300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Предложения развития транспортной инфраструктуры на основе ТЭБ:</a:t>
            </a:r>
          </a:p>
          <a:p>
            <a:pPr>
              <a:spcAft>
                <a:spcPts val="600"/>
              </a:spcAft>
            </a:pPr>
            <a:r>
              <a:rPr lang="ru-RU" sz="1300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ru-RU" sz="1300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строительство новых объектов</a:t>
            </a:r>
            <a:endParaRPr lang="ru-RU" sz="13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ru-RU" sz="1300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реконструкция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ru-RU" sz="1300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модернизация инфраструктурных объектов </a:t>
            </a:r>
          </a:p>
          <a:p>
            <a:pPr>
              <a:spcAft>
                <a:spcPts val="600"/>
              </a:spcAft>
            </a:pPr>
            <a:r>
              <a:rPr lang="ru-RU" sz="1300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(с учетом спроса рынка и населения)</a:t>
            </a:r>
          </a:p>
          <a:p>
            <a:endParaRPr lang="ru-RU" sz="1300" b="0" i="0" dirty="0"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Прямоугольник: скругленные углы 31">
            <a:extLst>
              <a:ext uri="{FF2B5EF4-FFF2-40B4-BE49-F238E27FC236}">
                <a16:creationId xmlns:a16="http://schemas.microsoft.com/office/drawing/2014/main" id="{C5548254-7D84-4D0E-BC17-EE18FF59D0F7}"/>
              </a:ext>
            </a:extLst>
          </p:cNvPr>
          <p:cNvSpPr/>
          <p:nvPr/>
        </p:nvSpPr>
        <p:spPr>
          <a:xfrm>
            <a:off x="8210939" y="4472640"/>
            <a:ext cx="3484375" cy="1918829"/>
          </a:xfrm>
          <a:prstGeom prst="roundRect">
            <a:avLst>
              <a:gd name="adj" fmla="val 19336"/>
            </a:avLst>
          </a:prstGeom>
          <a:solidFill>
            <a:srgbClr val="1B2A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600"/>
              </a:spcAft>
            </a:pPr>
            <a:r>
              <a:rPr lang="ru-RU" sz="1300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Создание </a:t>
            </a:r>
            <a:r>
              <a:rPr lang="ru-RU" sz="1300" b="1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финансово-экономических и операционных моделей</a:t>
            </a:r>
            <a:r>
              <a:rPr lang="ru-RU" sz="1300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проектов.</a:t>
            </a:r>
          </a:p>
          <a:p>
            <a:pPr>
              <a:spcAft>
                <a:spcPts val="600"/>
              </a:spcAft>
            </a:pPr>
            <a:r>
              <a:rPr lang="ru-RU" sz="1300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Формируются: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ru-RU" sz="1300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стратегии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ru-RU" sz="1300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дорожные карты развития транспортной отрасли</a:t>
            </a:r>
          </a:p>
        </p:txBody>
      </p:sp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347DC379-FAB7-4022-95B6-EE6E7E3D8D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82541" y="860394"/>
            <a:ext cx="1541169" cy="708747"/>
          </a:xfrm>
          <a:prstGeom prst="rect">
            <a:avLst/>
          </a:prstGeom>
        </p:spPr>
      </p:pic>
      <p:sp>
        <p:nvSpPr>
          <p:cNvPr id="42" name="Овал 41">
            <a:extLst>
              <a:ext uri="{FF2B5EF4-FFF2-40B4-BE49-F238E27FC236}">
                <a16:creationId xmlns:a16="http://schemas.microsoft.com/office/drawing/2014/main" id="{B81471C2-B885-42CA-930E-5520B9042C82}"/>
              </a:ext>
            </a:extLst>
          </p:cNvPr>
          <p:cNvSpPr/>
          <p:nvPr/>
        </p:nvSpPr>
        <p:spPr>
          <a:xfrm>
            <a:off x="598875" y="987195"/>
            <a:ext cx="991518" cy="1004410"/>
          </a:xfrm>
          <a:prstGeom prst="ellipse">
            <a:avLst/>
          </a:prstGeom>
          <a:solidFill>
            <a:schemeClr val="bg1"/>
          </a:solidFill>
          <a:ln>
            <a:solidFill>
              <a:srgbClr val="F2F2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AEEE9773-8B9F-4F32-AAAB-A72ED64B24B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361" y="1105127"/>
            <a:ext cx="768546" cy="768546"/>
          </a:xfrm>
          <a:prstGeom prst="rect">
            <a:avLst/>
          </a:prstGeom>
        </p:spPr>
      </p:pic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4173EE46-1225-4F41-A1DD-BE2677671FD9}"/>
              </a:ext>
            </a:extLst>
          </p:cNvPr>
          <p:cNvSpPr/>
          <p:nvPr/>
        </p:nvSpPr>
        <p:spPr>
          <a:xfrm>
            <a:off x="-1" y="335902"/>
            <a:ext cx="12192000" cy="357473"/>
          </a:xfrm>
          <a:prstGeom prst="rect">
            <a:avLst/>
          </a:prstGeom>
          <a:solidFill>
            <a:srgbClr val="1A294A"/>
          </a:solidFill>
          <a:ln>
            <a:noFill/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rIns="360000" rtlCol="0" anchor="ctr"/>
          <a:lstStyle/>
          <a:p>
            <a:pPr algn="ctr"/>
            <a:r>
              <a:rPr lang="ru-RU" sz="1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Фонд «Центр стратегических разработок» (2/2)</a:t>
            </a:r>
            <a:endParaRPr lang="ru-RU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Номер слайда 4">
            <a:extLst>
              <a:ext uri="{FF2B5EF4-FFF2-40B4-BE49-F238E27FC236}">
                <a16:creationId xmlns:a16="http://schemas.microsoft.com/office/drawing/2014/main" id="{27D8F182-411D-4115-96B6-7F40AEFF55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1525" y="6430175"/>
            <a:ext cx="2743200" cy="365125"/>
          </a:xfrm>
        </p:spPr>
        <p:txBody>
          <a:bodyPr/>
          <a:lstStyle/>
          <a:p>
            <a:fld id="{6BC03A72-FF8F-4EA6-9DE2-DEA28CA0950A}" type="slidenum">
              <a:rPr lang="ru-RU" smtClean="0">
                <a:latin typeface="Arial" panose="020B0604020202020204" pitchFamily="34" charset="0"/>
                <a:cs typeface="Arial" panose="020B0604020202020204" pitchFamily="34" charset="0"/>
              </a:rPr>
              <a:t>6</a:t>
            </a:fld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83483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B596043C-69A6-49E7-A39B-F793912F81DF}"/>
              </a:ext>
            </a:extLst>
          </p:cNvPr>
          <p:cNvSpPr/>
          <p:nvPr/>
        </p:nvSpPr>
        <p:spPr>
          <a:xfrm>
            <a:off x="5329085" y="901032"/>
            <a:ext cx="6044932" cy="1318130"/>
          </a:xfrm>
          <a:prstGeom prst="roundRect">
            <a:avLst/>
          </a:prstGeom>
          <a:solidFill>
            <a:srgbClr val="F2F2F2"/>
          </a:solidFill>
          <a:ln>
            <a:solidFill>
              <a:srgbClr val="F2F2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3F082B09-D0A0-4B00-BFCE-CF226108746A}"/>
              </a:ext>
            </a:extLst>
          </p:cNvPr>
          <p:cNvSpPr/>
          <p:nvPr/>
        </p:nvSpPr>
        <p:spPr>
          <a:xfrm>
            <a:off x="0" y="277280"/>
            <a:ext cx="12192000" cy="403744"/>
          </a:xfrm>
          <a:prstGeom prst="rect">
            <a:avLst/>
          </a:prstGeom>
          <a:solidFill>
            <a:srgbClr val="1A294A"/>
          </a:solidFill>
          <a:ln>
            <a:noFill/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rIns="360000" rtlCol="0" anchor="ctr"/>
          <a:lstStyle/>
          <a:p>
            <a:pPr algn="ctr"/>
            <a:r>
              <a:rPr lang="ru-RU" sz="1800" b="1" i="0" u="none" strike="noStrike" baseline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Оценка </a:t>
            </a:r>
            <a:r>
              <a:rPr lang="ru-RU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экономической эффективности транспортных проектов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D64847F-081F-4C0E-92A1-26CD628D784C}"/>
              </a:ext>
            </a:extLst>
          </p:cNvPr>
          <p:cNvSpPr txBox="1"/>
          <p:nvPr/>
        </p:nvSpPr>
        <p:spPr>
          <a:xfrm>
            <a:off x="6515357" y="3945654"/>
            <a:ext cx="17136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1600" b="1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АВТОДОРОГИ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16D44B2-3BB0-4776-9AB3-67A024ACACAC}"/>
              </a:ext>
            </a:extLst>
          </p:cNvPr>
          <p:cNvSpPr txBox="1"/>
          <p:nvPr/>
        </p:nvSpPr>
        <p:spPr>
          <a:xfrm>
            <a:off x="424850" y="2475084"/>
            <a:ext cx="10949166" cy="338554"/>
          </a:xfrm>
          <a:prstGeom prst="rect">
            <a:avLst/>
          </a:prstGeom>
          <a:gradFill flip="none" rotWithShape="1">
            <a:gsLst>
              <a:gs pos="0">
                <a:srgbClr val="1D9A78">
                  <a:shade val="30000"/>
                  <a:satMod val="115000"/>
                </a:srgbClr>
              </a:gs>
              <a:gs pos="50000">
                <a:srgbClr val="1D9A78">
                  <a:shade val="67500"/>
                  <a:satMod val="115000"/>
                </a:srgbClr>
              </a:gs>
              <a:gs pos="100000">
                <a:srgbClr val="1D9A78">
                  <a:shade val="100000"/>
                  <a:satMod val="115000"/>
                </a:srgbClr>
              </a:gs>
            </a:gsLst>
            <a:lin ang="2700000" scaled="1"/>
            <a:tileRect/>
          </a:gradFill>
        </p:spPr>
        <p:txBody>
          <a:bodyPr wrap="square">
            <a:spAutoFit/>
          </a:bodyPr>
          <a:lstStyle/>
          <a:p>
            <a:pPr algn="ctr"/>
            <a:r>
              <a:rPr lang="ru-RU" sz="1600" b="1" i="0" u="none" strike="noStrike" baseline="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ЧТО ОЦЕНИВАЕМ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66E337C-FE05-4303-A47E-C1F3DCF76DF4}"/>
              </a:ext>
            </a:extLst>
          </p:cNvPr>
          <p:cNvSpPr txBox="1"/>
          <p:nvPr/>
        </p:nvSpPr>
        <p:spPr>
          <a:xfrm>
            <a:off x="3987332" y="3964764"/>
            <a:ext cx="165079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1600" b="1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АЭРОПОРТЫ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56599DC-EE27-4D12-95CB-419BAE32C53C}"/>
              </a:ext>
            </a:extLst>
          </p:cNvPr>
          <p:cNvSpPr txBox="1"/>
          <p:nvPr/>
        </p:nvSpPr>
        <p:spPr>
          <a:xfrm>
            <a:off x="4995616" y="3147378"/>
            <a:ext cx="240448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1600" b="1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ЖЕЛЕЗНЫЕ ДОРОГИ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44D8B70-10D7-4E10-B954-8916D4AF4668}"/>
              </a:ext>
            </a:extLst>
          </p:cNvPr>
          <p:cNvSpPr txBox="1"/>
          <p:nvPr/>
        </p:nvSpPr>
        <p:spPr>
          <a:xfrm>
            <a:off x="1005462" y="3069560"/>
            <a:ext cx="345447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1600" b="1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МОРСКИЕ ПОРТЫ </a:t>
            </a:r>
            <a:br>
              <a:rPr lang="ru-RU" sz="1600" b="1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b="1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И ВНУТРЕННИЕ ВОДНЫЕ ПУТИ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32DD7B1-5063-4C46-897A-C5B03AB4BC1E}"/>
              </a:ext>
            </a:extLst>
          </p:cNvPr>
          <p:cNvSpPr txBox="1"/>
          <p:nvPr/>
        </p:nvSpPr>
        <p:spPr>
          <a:xfrm>
            <a:off x="8167394" y="2967960"/>
            <a:ext cx="312645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1600" b="1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ПУНКТЫ ПРОПУСКА ЧЕРЕЗ ГРАНИЦУ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449A07E3-147C-4DB2-9F5F-0D19F4ABCC6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0227" y="3910257"/>
            <a:ext cx="447567" cy="447567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7980D822-F948-4437-AEFC-96D3D99235A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3272" y="3867419"/>
            <a:ext cx="447567" cy="447567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F9D2C6B8-D06B-4435-A78F-162BD2E7191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9091" y="3114150"/>
            <a:ext cx="478971" cy="478971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496B36EC-28D6-4BBD-89D1-F29F7AAC696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850" y="3120536"/>
            <a:ext cx="521455" cy="521455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49A06893-8FC8-4F29-A928-091AE8DBC4B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3021" y="2964476"/>
            <a:ext cx="521456" cy="521456"/>
          </a:xfrm>
          <a:prstGeom prst="rect">
            <a:avLst/>
          </a:prstGeom>
        </p:spPr>
      </p:pic>
      <p:sp>
        <p:nvSpPr>
          <p:cNvPr id="54" name="TextBox 53">
            <a:extLst>
              <a:ext uri="{FF2B5EF4-FFF2-40B4-BE49-F238E27FC236}">
                <a16:creationId xmlns:a16="http://schemas.microsoft.com/office/drawing/2014/main" id="{FCAA694F-9DB3-4552-80C0-E3A6346A28F4}"/>
              </a:ext>
            </a:extLst>
          </p:cNvPr>
          <p:cNvSpPr txBox="1"/>
          <p:nvPr/>
        </p:nvSpPr>
        <p:spPr>
          <a:xfrm>
            <a:off x="424851" y="1379777"/>
            <a:ext cx="164218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12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СООТНЕСТИ</a:t>
            </a:r>
          </a:p>
          <a:p>
            <a:pPr algn="l"/>
            <a:r>
              <a:rPr lang="ru-RU" sz="12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ЭФФЕКТЫ</a:t>
            </a:r>
          </a:p>
          <a:p>
            <a:pPr algn="l"/>
            <a:r>
              <a:rPr lang="ru-RU" sz="12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 ЗАТРАТАМ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6680B3B8-7599-4F04-918F-25531419B984}"/>
              </a:ext>
            </a:extLst>
          </p:cNvPr>
          <p:cNvSpPr txBox="1"/>
          <p:nvPr/>
        </p:nvSpPr>
        <p:spPr>
          <a:xfrm>
            <a:off x="2064235" y="1379776"/>
            <a:ext cx="217109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12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ОТОБРАТЬ </a:t>
            </a:r>
            <a:r>
              <a:rPr lang="ru-RU" sz="1200" b="1" i="0" u="none" strike="noStrike" baseline="0" dirty="0">
                <a:solidFill>
                  <a:srgbClr val="1D9A7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НАИБОЛЕЕ</a:t>
            </a:r>
          </a:p>
          <a:p>
            <a:pPr algn="l"/>
            <a:r>
              <a:rPr lang="ru-RU" sz="12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ru-RU" sz="1200" b="1" i="0" u="none" strike="noStrike" baseline="0" dirty="0">
                <a:solidFill>
                  <a:srgbClr val="AA13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НАИМЕНЕЕ</a:t>
            </a:r>
          </a:p>
          <a:p>
            <a:pPr algn="l"/>
            <a:r>
              <a:rPr lang="ru-RU" sz="12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ЭФФЕКТИВНЫЕ ПРОЕКТЫ</a:t>
            </a:r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Стрелка: шеврон 55">
            <a:extLst>
              <a:ext uri="{FF2B5EF4-FFF2-40B4-BE49-F238E27FC236}">
                <a16:creationId xmlns:a16="http://schemas.microsoft.com/office/drawing/2014/main" id="{5127C49B-D36E-44C6-9830-9DBAE7110A55}"/>
              </a:ext>
            </a:extLst>
          </p:cNvPr>
          <p:cNvSpPr/>
          <p:nvPr/>
        </p:nvSpPr>
        <p:spPr>
          <a:xfrm>
            <a:off x="1651199" y="1462570"/>
            <a:ext cx="316939" cy="540253"/>
          </a:xfrm>
          <a:prstGeom prst="chevron">
            <a:avLst/>
          </a:prstGeom>
          <a:solidFill>
            <a:srgbClr val="1B2A4B"/>
          </a:solidFill>
          <a:ln>
            <a:solidFill>
              <a:srgbClr val="1B2A4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C0A192BB-E422-410D-B48A-8DE54F5C96E2}"/>
              </a:ext>
            </a:extLst>
          </p:cNvPr>
          <p:cNvSpPr txBox="1"/>
          <p:nvPr/>
        </p:nvSpPr>
        <p:spPr>
          <a:xfrm>
            <a:off x="424850" y="963737"/>
            <a:ext cx="3810477" cy="338554"/>
          </a:xfrm>
          <a:prstGeom prst="rect">
            <a:avLst/>
          </a:prstGeom>
          <a:gradFill flip="none" rotWithShape="1">
            <a:gsLst>
              <a:gs pos="0">
                <a:srgbClr val="1D9A78">
                  <a:shade val="30000"/>
                  <a:satMod val="115000"/>
                </a:srgbClr>
              </a:gs>
              <a:gs pos="50000">
                <a:srgbClr val="1D9A78">
                  <a:shade val="67500"/>
                  <a:satMod val="115000"/>
                </a:srgbClr>
              </a:gs>
              <a:gs pos="100000">
                <a:srgbClr val="1D9A78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ru-RU" sz="1600" b="1" i="0" u="none" strike="noStrike" baseline="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ЗАДАЧИ МЕТОДИКИ 1512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C10CCA70-F040-4DB4-BE4D-2B00FCF297F2}"/>
              </a:ext>
            </a:extLst>
          </p:cNvPr>
          <p:cNvSpPr txBox="1"/>
          <p:nvPr/>
        </p:nvSpPr>
        <p:spPr>
          <a:xfrm>
            <a:off x="424850" y="4612873"/>
            <a:ext cx="10949166" cy="338554"/>
          </a:xfrm>
          <a:prstGeom prst="rect">
            <a:avLst/>
          </a:prstGeom>
          <a:gradFill flip="none" rotWithShape="1">
            <a:gsLst>
              <a:gs pos="0">
                <a:srgbClr val="1D9A78">
                  <a:shade val="30000"/>
                  <a:satMod val="115000"/>
                </a:srgbClr>
              </a:gs>
              <a:gs pos="50000">
                <a:srgbClr val="1D9A78">
                  <a:shade val="67500"/>
                  <a:satMod val="115000"/>
                </a:srgbClr>
              </a:gs>
              <a:gs pos="100000">
                <a:srgbClr val="1D9A78">
                  <a:shade val="100000"/>
                  <a:satMod val="115000"/>
                </a:srgbClr>
              </a:gs>
            </a:gsLst>
            <a:lin ang="2700000" scaled="1"/>
            <a:tileRect/>
          </a:gradFill>
        </p:spPr>
        <p:txBody>
          <a:bodyPr wrap="square">
            <a:spAutoFit/>
          </a:bodyPr>
          <a:lstStyle/>
          <a:p>
            <a:pPr algn="ctr"/>
            <a:r>
              <a:rPr lang="ru-RU" sz="1600" b="1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ПРОЕКТЫ ДЕЛЯТСЯ НА 5 ГРУПП</a:t>
            </a:r>
            <a:endParaRPr lang="ru-RU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9B519526-000E-4FFA-B9F5-50A3CD4A4925}"/>
              </a:ext>
            </a:extLst>
          </p:cNvPr>
          <p:cNvSpPr txBox="1"/>
          <p:nvPr/>
        </p:nvSpPr>
        <p:spPr>
          <a:xfrm>
            <a:off x="424850" y="5071606"/>
            <a:ext cx="10949166" cy="1453020"/>
          </a:xfrm>
          <a:prstGeom prst="rect">
            <a:avLst/>
          </a:prstGeom>
          <a:noFill/>
        </p:spPr>
        <p:txBody>
          <a:bodyPr wrap="square" numCol="3">
            <a:noAutofit/>
          </a:bodyPr>
          <a:lstStyle/>
          <a:p>
            <a:pPr marL="285750" indent="-285750" algn="ctr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ru-RU" sz="1400" b="1" i="0" u="none" strike="noStrike" baseline="0" dirty="0">
                <a:solidFill>
                  <a:srgbClr val="A41E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ВЫСОКОПРИОРИТЕТНЫЕ</a:t>
            </a:r>
          </a:p>
          <a:p>
            <a:pPr algn="ctr">
              <a:spcAft>
                <a:spcPts val="600"/>
              </a:spcAft>
            </a:pPr>
            <a:r>
              <a:rPr lang="ru-RU" sz="11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sz="1100" b="1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&gt;+40% </a:t>
            </a:r>
            <a:r>
              <a:rPr lang="ru-RU" sz="11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 СРЕДНЕГО УРОВНЯ)</a:t>
            </a:r>
          </a:p>
          <a:p>
            <a:pPr marL="285750" indent="-285750" algn="ctr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ru-RU" sz="1400" b="1" i="0" u="none" strike="noStrike" baseline="0" dirty="0">
                <a:solidFill>
                  <a:srgbClr val="A41E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ПРИОРИТЕТНОСТЬ ВЫШЕ СРЕДНЕГО</a:t>
            </a:r>
          </a:p>
          <a:p>
            <a:pPr algn="ctr">
              <a:spcAft>
                <a:spcPts val="600"/>
              </a:spcAft>
            </a:pPr>
            <a:r>
              <a:rPr lang="ru-RU" sz="11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sz="1100" b="1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&gt;+20%; &lt;+40% </a:t>
            </a:r>
            <a:r>
              <a:rPr lang="ru-RU" sz="11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 СРЕДНЕГО УРОВНЯ)</a:t>
            </a:r>
          </a:p>
          <a:p>
            <a:pPr marL="285750" indent="-285750" algn="ctr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ru-RU" sz="1400" b="1" i="0" u="none" strike="noStrike" baseline="0" dirty="0">
                <a:solidFill>
                  <a:srgbClr val="A41E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СРЕДНИЙ УРОВЕНЬ ПРИОРИТЕТНОСТИ</a:t>
            </a:r>
          </a:p>
          <a:p>
            <a:pPr algn="ctr">
              <a:spcAft>
                <a:spcPts val="600"/>
              </a:spcAft>
            </a:pPr>
            <a:r>
              <a:rPr lang="ru-RU" sz="11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sz="1100" b="1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+/-20% </a:t>
            </a:r>
            <a:r>
              <a:rPr lang="ru-RU" sz="11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 СРЕДНЕГО УРОВНЯ)</a:t>
            </a:r>
          </a:p>
          <a:p>
            <a:pPr algn="ctr">
              <a:spcAft>
                <a:spcPts val="600"/>
              </a:spcAft>
            </a:pPr>
            <a:endParaRPr lang="ru-RU" sz="11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spcAft>
                <a:spcPts val="600"/>
              </a:spcAft>
            </a:pPr>
            <a:endParaRPr lang="ru-RU" sz="1100" b="0" i="0" u="none" strike="noStrike" baseline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ctr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ru-RU" sz="1400" b="1" i="0" u="none" strike="noStrike" baseline="0" dirty="0">
                <a:solidFill>
                  <a:srgbClr val="A41E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ПРИОРИТЕТНОСТЬ НИЖЕ СРЕДНЕГО</a:t>
            </a:r>
          </a:p>
          <a:p>
            <a:pPr algn="ctr">
              <a:spcAft>
                <a:spcPts val="600"/>
              </a:spcAft>
            </a:pPr>
            <a:r>
              <a:rPr lang="ru-RU" sz="11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(&gt;</a:t>
            </a:r>
            <a:r>
              <a:rPr lang="ru-RU" sz="1100" b="1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-40%; &lt;-20% </a:t>
            </a:r>
            <a:r>
              <a:rPr lang="ru-RU" sz="11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 СРЕДНЕГО УРОВНЯ)</a:t>
            </a:r>
          </a:p>
          <a:p>
            <a:pPr marL="285750" indent="-285750" algn="ctr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ru-RU" sz="1400" b="1" i="0" u="none" strike="noStrike" baseline="0" dirty="0">
                <a:solidFill>
                  <a:srgbClr val="A41E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НИЗКОПРИОРИТЕТНЫЕ</a:t>
            </a:r>
          </a:p>
          <a:p>
            <a:pPr algn="ctr">
              <a:spcAft>
                <a:spcPts val="600"/>
              </a:spcAft>
            </a:pPr>
            <a:r>
              <a:rPr lang="ru-RU" sz="11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sz="1100" b="1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&lt;-40% </a:t>
            </a:r>
            <a:r>
              <a:rPr lang="ru-RU" sz="11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 СРЕДНЕГО)</a:t>
            </a:r>
            <a:endParaRPr lang="ru-RU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2" name="TextBox 7">
            <a:extLst>
              <a:ext uri="{FF2B5EF4-FFF2-40B4-BE49-F238E27FC236}">
                <a16:creationId xmlns:a16="http://schemas.microsoft.com/office/drawing/2014/main" id="{513F613B-27BE-49A4-9177-A288DA635050}"/>
              </a:ext>
            </a:extLst>
          </p:cNvPr>
          <p:cNvSpPr txBox="1"/>
          <p:nvPr/>
        </p:nvSpPr>
        <p:spPr>
          <a:xfrm>
            <a:off x="7987002" y="1068717"/>
            <a:ext cx="154093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x-non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b="1" dirty="0">
                <a:solidFill>
                  <a:srgbClr val="A41E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руб.</a:t>
            </a:r>
          </a:p>
          <a:p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1100" dirty="0" err="1">
                <a:latin typeface="Arial" panose="020B0604020202020204" pitchFamily="34" charset="0"/>
                <a:cs typeface="Arial" panose="020B0604020202020204" pitchFamily="34" charset="0"/>
              </a:rPr>
              <a:t>стр</a:t>
            </a: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-во. скоростных автодорог</a:t>
            </a:r>
          </a:p>
        </p:txBody>
      </p:sp>
      <p:sp>
        <p:nvSpPr>
          <p:cNvPr id="63" name="TextBox 8">
            <a:extLst>
              <a:ext uri="{FF2B5EF4-FFF2-40B4-BE49-F238E27FC236}">
                <a16:creationId xmlns:a16="http://schemas.microsoft.com/office/drawing/2014/main" id="{E5982854-F6C0-4ACC-9141-208122EA64DF}"/>
              </a:ext>
            </a:extLst>
          </p:cNvPr>
          <p:cNvSpPr txBox="1"/>
          <p:nvPr/>
        </p:nvSpPr>
        <p:spPr>
          <a:xfrm>
            <a:off x="9708879" y="853274"/>
            <a:ext cx="15670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x-non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b="1" dirty="0">
                <a:solidFill>
                  <a:srgbClr val="A41E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1,5-2,5 руб.</a:t>
            </a:r>
          </a:p>
          <a:p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прироста ВДС*</a:t>
            </a:r>
          </a:p>
        </p:txBody>
      </p:sp>
      <p:sp>
        <p:nvSpPr>
          <p:cNvPr id="64" name="TextBox 9">
            <a:extLst>
              <a:ext uri="{FF2B5EF4-FFF2-40B4-BE49-F238E27FC236}">
                <a16:creationId xmlns:a16="http://schemas.microsoft.com/office/drawing/2014/main" id="{3BDCF577-CC3E-4C1C-8D61-D71EB7D30093}"/>
              </a:ext>
            </a:extLst>
          </p:cNvPr>
          <p:cNvSpPr txBox="1"/>
          <p:nvPr/>
        </p:nvSpPr>
        <p:spPr>
          <a:xfrm>
            <a:off x="9708879" y="1545771"/>
            <a:ext cx="16651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x-non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b="1" dirty="0">
                <a:solidFill>
                  <a:srgbClr val="A41E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0,2-0,4 руб.</a:t>
            </a:r>
          </a:p>
          <a:p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бюджетного эффекта*</a:t>
            </a:r>
          </a:p>
        </p:txBody>
      </p:sp>
      <p:cxnSp>
        <p:nvCxnSpPr>
          <p:cNvPr id="65" name="Прямая со стрелкой 64">
            <a:extLst>
              <a:ext uri="{FF2B5EF4-FFF2-40B4-BE49-F238E27FC236}">
                <a16:creationId xmlns:a16="http://schemas.microsoft.com/office/drawing/2014/main" id="{0C8B752D-CE97-49DD-8BF6-EB8E50C566C9}"/>
              </a:ext>
            </a:extLst>
          </p:cNvPr>
          <p:cNvCxnSpPr>
            <a:cxnSpLocks/>
            <a:stCxn id="62" idx="3"/>
            <a:endCxn id="63" idx="1"/>
          </p:cNvCxnSpPr>
          <p:nvPr/>
        </p:nvCxnSpPr>
        <p:spPr>
          <a:xfrm flipV="1">
            <a:off x="9527936" y="1145662"/>
            <a:ext cx="180943" cy="292387"/>
          </a:xfrm>
          <a:prstGeom prst="straightConnector1">
            <a:avLst/>
          </a:prstGeom>
          <a:ln>
            <a:solidFill>
              <a:srgbClr val="1B2A4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Прямая со стрелкой 65">
            <a:extLst>
              <a:ext uri="{FF2B5EF4-FFF2-40B4-BE49-F238E27FC236}">
                <a16:creationId xmlns:a16="http://schemas.microsoft.com/office/drawing/2014/main" id="{B2EE6921-45F5-46F1-9C61-9AFAC6ADB94F}"/>
              </a:ext>
            </a:extLst>
          </p:cNvPr>
          <p:cNvCxnSpPr>
            <a:cxnSpLocks/>
            <a:stCxn id="62" idx="3"/>
            <a:endCxn id="64" idx="1"/>
          </p:cNvCxnSpPr>
          <p:nvPr/>
        </p:nvCxnSpPr>
        <p:spPr>
          <a:xfrm>
            <a:off x="9527936" y="1438049"/>
            <a:ext cx="180943" cy="400110"/>
          </a:xfrm>
          <a:prstGeom prst="straightConnector1">
            <a:avLst/>
          </a:prstGeom>
          <a:ln>
            <a:solidFill>
              <a:srgbClr val="1B2A4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TextBox 15">
            <a:extLst>
              <a:ext uri="{FF2B5EF4-FFF2-40B4-BE49-F238E27FC236}">
                <a16:creationId xmlns:a16="http://schemas.microsoft.com/office/drawing/2014/main" id="{68857169-F464-42C1-8F5D-747ABE6266A1}"/>
              </a:ext>
            </a:extLst>
          </p:cNvPr>
          <p:cNvSpPr txBox="1"/>
          <p:nvPr/>
        </p:nvSpPr>
        <p:spPr>
          <a:xfrm>
            <a:off x="8239825" y="2237836"/>
            <a:ext cx="3134191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x-non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700" dirty="0">
                <a:latin typeface="Arial" panose="020B0604020202020204" pitchFamily="34" charset="0"/>
                <a:cs typeface="Arial" panose="020B0604020202020204" pitchFamily="34" charset="0"/>
              </a:rPr>
              <a:t>* период строительства и первые 20 лет эксплуатации в ценах 2023 г.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2B8AF06F-40AF-451D-8E6B-078F551AD831}"/>
              </a:ext>
            </a:extLst>
          </p:cNvPr>
          <p:cNvSpPr txBox="1"/>
          <p:nvPr/>
        </p:nvSpPr>
        <p:spPr>
          <a:xfrm>
            <a:off x="5500653" y="975321"/>
            <a:ext cx="2460188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Социально-экономические эффекты </a:t>
            </a:r>
            <a:b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от строительства </a:t>
            </a:r>
            <a:b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и эксплуатации скоростных автодорог</a:t>
            </a:r>
          </a:p>
        </p:txBody>
      </p:sp>
      <p:sp>
        <p:nvSpPr>
          <p:cNvPr id="29" name="Номер слайда 4">
            <a:extLst>
              <a:ext uri="{FF2B5EF4-FFF2-40B4-BE49-F238E27FC236}">
                <a16:creationId xmlns:a16="http://schemas.microsoft.com/office/drawing/2014/main" id="{366BC18C-BE88-4C9F-B8CB-E09EEA0D30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6BC03A72-FF8F-4EA6-9DE2-DEA28CA0950A}" type="slidenum">
              <a:rPr lang="ru-RU" smtClean="0">
                <a:latin typeface="Arial" panose="020B0604020202020204" pitchFamily="34" charset="0"/>
                <a:cs typeface="Arial" panose="020B0604020202020204" pitchFamily="34" charset="0"/>
              </a:rPr>
              <a:t>7</a:t>
            </a:fld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01146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Овал 22">
            <a:extLst>
              <a:ext uri="{FF2B5EF4-FFF2-40B4-BE49-F238E27FC236}">
                <a16:creationId xmlns:a16="http://schemas.microsoft.com/office/drawing/2014/main" id="{D301FF9C-8785-4DB2-801B-3EE0CAAFE2C9}"/>
              </a:ext>
            </a:extLst>
          </p:cNvPr>
          <p:cNvSpPr/>
          <p:nvPr/>
        </p:nvSpPr>
        <p:spPr>
          <a:xfrm>
            <a:off x="305522" y="1206960"/>
            <a:ext cx="1126955" cy="1125644"/>
          </a:xfrm>
          <a:prstGeom prst="ellipse">
            <a:avLst/>
          </a:prstGeom>
          <a:solidFill>
            <a:schemeClr val="bg1"/>
          </a:solidFill>
          <a:ln>
            <a:solidFill>
              <a:srgbClr val="F2F2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3F082B09-D0A0-4B00-BFCE-CF226108746A}"/>
              </a:ext>
            </a:extLst>
          </p:cNvPr>
          <p:cNvSpPr/>
          <p:nvPr/>
        </p:nvSpPr>
        <p:spPr>
          <a:xfrm>
            <a:off x="-1" y="333375"/>
            <a:ext cx="12192000" cy="360000"/>
          </a:xfrm>
          <a:prstGeom prst="rect">
            <a:avLst/>
          </a:prstGeom>
          <a:solidFill>
            <a:srgbClr val="1A294A"/>
          </a:solidFill>
          <a:ln>
            <a:noFill/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rIns="360000" rtlCol="0" anchor="ctr"/>
          <a:lstStyle/>
          <a:p>
            <a:pPr algn="ctr"/>
            <a:r>
              <a:rPr lang="ru-RU" sz="1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Социально-экономические эффекты от работы общественного транспорта (1/2)</a:t>
            </a:r>
            <a:endParaRPr lang="ru-RU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Скругленный прямоугольник 14">
            <a:extLst>
              <a:ext uri="{FF2B5EF4-FFF2-40B4-BE49-F238E27FC236}">
                <a16:creationId xmlns:a16="http://schemas.microsoft.com/office/drawing/2014/main" id="{5B5388D4-B9DC-4822-8C48-6B5E387B2230}"/>
              </a:ext>
            </a:extLst>
          </p:cNvPr>
          <p:cNvSpPr/>
          <p:nvPr/>
        </p:nvSpPr>
        <p:spPr>
          <a:xfrm>
            <a:off x="1383761" y="1769782"/>
            <a:ext cx="4758446" cy="3274407"/>
          </a:xfrm>
          <a:prstGeom prst="roundRect">
            <a:avLst>
              <a:gd name="adj" fmla="val 23234"/>
            </a:avLst>
          </a:prstGeom>
          <a:solidFill>
            <a:srgbClr val="F2F2F2"/>
          </a:solidFill>
          <a:ln w="9525">
            <a:solidFill>
              <a:srgbClr val="F2F2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9325" tIns="89325" rIns="89325" bIns="893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285750" indent="-285750" algn="ctr" defTabSz="1134405">
              <a:buFont typeface="Wingdings" panose="05000000000000000000" pitchFamily="2" charset="2"/>
              <a:buChar char="v"/>
            </a:pPr>
            <a:r>
              <a:rPr lang="ru-RU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Главная задача </a:t>
            </a:r>
            <a:r>
              <a:rPr lang="ru-RU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ru-RU" sz="1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доставка</a:t>
            </a:r>
            <a:r>
              <a:rPr lang="ru-RU" sz="1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людей на </a:t>
            </a:r>
            <a:r>
              <a:rPr lang="ru-RU" sz="1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работу/ с работы </a:t>
            </a:r>
          </a:p>
          <a:p>
            <a:pPr algn="ctr" defTabSz="1134405"/>
            <a:r>
              <a:rPr lang="ru-RU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обеспечение маятниковых трудовых миграций)</a:t>
            </a:r>
            <a:endParaRPr lang="ru-RU" sz="1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1134405"/>
            <a:endParaRPr lang="ru-RU" sz="1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ctr">
              <a:buFont typeface="Wingdings" panose="05000000000000000000" pitchFamily="2" charset="2"/>
              <a:buChar char="v"/>
            </a:pPr>
            <a:r>
              <a:rPr lang="ru-RU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Крупнейшие маятниковые миграции в России происходят </a:t>
            </a:r>
            <a:r>
              <a:rPr lang="ru-RU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между Москвой и Московской областью. </a:t>
            </a:r>
            <a:br>
              <a:rPr lang="ru-RU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Москве ежедневно требуется 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</a:t>
            </a:r>
            <a:r>
              <a:rPr lang="ru-RU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млн</a:t>
            </a:r>
            <a:r>
              <a:rPr lang="ru-RU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рабочих рук из </a:t>
            </a:r>
            <a:r>
              <a:rPr lang="ru-RU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Московской области</a:t>
            </a:r>
            <a:endParaRPr lang="ru-RU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ctr">
              <a:buFont typeface="Wingdings" panose="05000000000000000000" pitchFamily="2" charset="2"/>
              <a:buChar char="v"/>
            </a:pPr>
            <a:r>
              <a:rPr lang="ru-RU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522 млн </a:t>
            </a:r>
            <a:r>
              <a:rPr lang="ru-RU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пассажиров по итогам 2022 г. ЦППК перевезла в Москве и Московской области </a:t>
            </a:r>
          </a:p>
          <a:p>
            <a:pPr algn="ctr" defTabSz="1134405" rtl="0"/>
            <a:endParaRPr lang="ru-RU" sz="14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Прямоугольник: скругленные углы 14">
            <a:extLst>
              <a:ext uri="{FF2B5EF4-FFF2-40B4-BE49-F238E27FC236}">
                <a16:creationId xmlns:a16="http://schemas.microsoft.com/office/drawing/2014/main" id="{0FCD6BEE-B462-48D5-A217-09A06B81C1F7}"/>
              </a:ext>
            </a:extLst>
          </p:cNvPr>
          <p:cNvSpPr/>
          <p:nvPr/>
        </p:nvSpPr>
        <p:spPr>
          <a:xfrm>
            <a:off x="1402488" y="910276"/>
            <a:ext cx="4758446" cy="554594"/>
          </a:xfrm>
          <a:prstGeom prst="roundRect">
            <a:avLst>
              <a:gd name="adj" fmla="val 31132"/>
            </a:avLst>
          </a:prstGeom>
          <a:gradFill flip="none" rotWithShape="1">
            <a:gsLst>
              <a:gs pos="0">
                <a:srgbClr val="A41E25">
                  <a:shade val="30000"/>
                  <a:satMod val="115000"/>
                </a:srgbClr>
              </a:gs>
              <a:gs pos="50000">
                <a:srgbClr val="A41E25">
                  <a:shade val="67500"/>
                  <a:satMod val="115000"/>
                </a:srgbClr>
              </a:gs>
              <a:gs pos="100000">
                <a:srgbClr val="A41E25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Основная Функция</a:t>
            </a:r>
            <a:endParaRPr lang="en-US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Общественного транспорта</a:t>
            </a:r>
            <a:endParaRPr lang="ru-RU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6" name="Прямоугольник: скругленные углы 15">
            <a:extLst>
              <a:ext uri="{FF2B5EF4-FFF2-40B4-BE49-F238E27FC236}">
                <a16:creationId xmlns:a16="http://schemas.microsoft.com/office/drawing/2014/main" id="{2FCE0B3C-5E60-4091-8F80-2772D468A296}"/>
              </a:ext>
            </a:extLst>
          </p:cNvPr>
          <p:cNvSpPr/>
          <p:nvPr/>
        </p:nvSpPr>
        <p:spPr>
          <a:xfrm>
            <a:off x="6489165" y="910276"/>
            <a:ext cx="4758445" cy="554594"/>
          </a:xfrm>
          <a:prstGeom prst="roundRect">
            <a:avLst>
              <a:gd name="adj" fmla="val 31132"/>
            </a:avLst>
          </a:prstGeom>
          <a:gradFill flip="none" rotWithShape="1">
            <a:gsLst>
              <a:gs pos="0">
                <a:srgbClr val="A41E25">
                  <a:shade val="30000"/>
                  <a:satMod val="115000"/>
                </a:srgbClr>
              </a:gs>
              <a:gs pos="50000">
                <a:srgbClr val="A41E25">
                  <a:shade val="67500"/>
                  <a:satMod val="115000"/>
                </a:srgbClr>
              </a:gs>
              <a:gs pos="100000">
                <a:srgbClr val="A41E25">
                  <a:shade val="100000"/>
                  <a:satMod val="115000"/>
                </a:srgbClr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Основные </a:t>
            </a:r>
            <a:r>
              <a:rPr lang="ru-RU" sz="1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выгодополучатели</a:t>
            </a:r>
            <a:endParaRPr lang="en-US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Общественного транспорта</a:t>
            </a:r>
          </a:p>
        </p:txBody>
      </p:sp>
      <p:sp>
        <p:nvSpPr>
          <p:cNvPr id="17" name="Скругленный прямоугольник 14">
            <a:extLst>
              <a:ext uri="{FF2B5EF4-FFF2-40B4-BE49-F238E27FC236}">
                <a16:creationId xmlns:a16="http://schemas.microsoft.com/office/drawing/2014/main" id="{98F4C391-75AC-4D66-850E-B035F42DA86B}"/>
              </a:ext>
            </a:extLst>
          </p:cNvPr>
          <p:cNvSpPr/>
          <p:nvPr/>
        </p:nvSpPr>
        <p:spPr>
          <a:xfrm>
            <a:off x="6489165" y="1769783"/>
            <a:ext cx="4758446" cy="3274407"/>
          </a:xfrm>
          <a:prstGeom prst="roundRect">
            <a:avLst>
              <a:gd name="adj" fmla="val 23234"/>
            </a:avLst>
          </a:prstGeom>
          <a:solidFill>
            <a:srgbClr val="F2F2F2"/>
          </a:solidFill>
          <a:ln w="9525">
            <a:solidFill>
              <a:srgbClr val="F2F2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9325" tIns="89325" rIns="89325" bIns="893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285750" indent="-285750" algn="ctr">
              <a:buFont typeface="Wingdings" panose="05000000000000000000" pitchFamily="2" charset="2"/>
              <a:buChar char="v"/>
            </a:pPr>
            <a:r>
              <a:rPr lang="ru-RU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Основную выгоду </a:t>
            </a:r>
            <a:r>
              <a:rPr lang="ru-RU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 трудовых поездок получают </a:t>
            </a:r>
            <a:r>
              <a:rPr lang="ru-RU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работодатели</a:t>
            </a:r>
            <a:r>
              <a:rPr lang="ru-RU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ru-RU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покупатели товаров и услуг</a:t>
            </a:r>
          </a:p>
          <a:p>
            <a:pPr algn="ctr"/>
            <a:endParaRPr lang="ru-RU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40% </a:t>
            </a:r>
            <a:r>
              <a:rPr lang="ru-RU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доля фонда оплаты труда в ВВП</a:t>
            </a:r>
            <a:endParaRPr lang="ru-RU" sz="1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1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ctr">
              <a:buFont typeface="Wingdings" panose="05000000000000000000" pitchFamily="2" charset="2"/>
              <a:buChar char="v"/>
            </a:pPr>
            <a:r>
              <a:rPr lang="ru-RU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Пассажир, получая 40% от трудовой поездки, не должен оплачивать 100% её стоимости</a:t>
            </a:r>
          </a:p>
          <a:p>
            <a:pPr algn="ctr"/>
            <a:endParaRPr lang="ru-RU" sz="1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ctr">
              <a:buFont typeface="Wingdings" panose="05000000000000000000" pitchFamily="2" charset="2"/>
              <a:buChar char="v"/>
            </a:pPr>
            <a:r>
              <a:rPr lang="ru-RU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Государство через </a:t>
            </a:r>
            <a:r>
              <a:rPr lang="ru-RU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субсидирование транспорта</a:t>
            </a:r>
            <a:r>
              <a:rPr lang="ru-RU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должно «восстанавливать экономическую справедливость»</a:t>
            </a:r>
            <a:endParaRPr lang="ru-RU" sz="1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Прямоугольник: скругленные углы 19">
            <a:extLst>
              <a:ext uri="{FF2B5EF4-FFF2-40B4-BE49-F238E27FC236}">
                <a16:creationId xmlns:a16="http://schemas.microsoft.com/office/drawing/2014/main" id="{24526EE5-3015-452A-8BD9-6E936EF951B4}"/>
              </a:ext>
            </a:extLst>
          </p:cNvPr>
          <p:cNvSpPr/>
          <p:nvPr/>
        </p:nvSpPr>
        <p:spPr>
          <a:xfrm>
            <a:off x="1402488" y="5398981"/>
            <a:ext cx="4739719" cy="1125644"/>
          </a:xfrm>
          <a:prstGeom prst="roundRect">
            <a:avLst>
              <a:gd name="adj" fmla="val 33094"/>
            </a:avLst>
          </a:prstGeom>
          <a:gradFill flip="none" rotWithShape="1">
            <a:gsLst>
              <a:gs pos="0">
                <a:srgbClr val="1D9A78">
                  <a:shade val="30000"/>
                  <a:satMod val="115000"/>
                </a:srgbClr>
              </a:gs>
              <a:gs pos="50000">
                <a:srgbClr val="1D9A78">
                  <a:shade val="67500"/>
                  <a:satMod val="115000"/>
                </a:srgbClr>
              </a:gs>
              <a:gs pos="100000">
                <a:srgbClr val="1D9A78">
                  <a:shade val="100000"/>
                  <a:satMod val="115000"/>
                </a:srgbClr>
              </a:gs>
            </a:gsLst>
            <a:lin ang="5400000" scaled="1"/>
            <a:tileRect/>
          </a:gradFill>
          <a:ln w="12700">
            <a:solidFill>
              <a:srgbClr val="1D9A78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lvl="0" indent="-28575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ru-RU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 ориентации только на доходы перевозчиков роль общественного транспорта будет систематически недооцениваться</a:t>
            </a:r>
          </a:p>
        </p:txBody>
      </p:sp>
      <p:sp>
        <p:nvSpPr>
          <p:cNvPr id="21" name="Прямоугольник: скругленные углы 20">
            <a:extLst>
              <a:ext uri="{FF2B5EF4-FFF2-40B4-BE49-F238E27FC236}">
                <a16:creationId xmlns:a16="http://schemas.microsoft.com/office/drawing/2014/main" id="{92305753-1DC5-437E-BF14-F2E82381B867}"/>
              </a:ext>
            </a:extLst>
          </p:cNvPr>
          <p:cNvSpPr/>
          <p:nvPr/>
        </p:nvSpPr>
        <p:spPr>
          <a:xfrm>
            <a:off x="6507892" y="5398981"/>
            <a:ext cx="4739719" cy="1125644"/>
          </a:xfrm>
          <a:prstGeom prst="roundRect">
            <a:avLst>
              <a:gd name="adj" fmla="val 33094"/>
            </a:avLst>
          </a:prstGeom>
          <a:gradFill flip="none" rotWithShape="1">
            <a:gsLst>
              <a:gs pos="0">
                <a:srgbClr val="1D9A78">
                  <a:shade val="30000"/>
                  <a:satMod val="115000"/>
                </a:srgbClr>
              </a:gs>
              <a:gs pos="50000">
                <a:srgbClr val="1D9A78">
                  <a:shade val="67500"/>
                  <a:satMod val="115000"/>
                </a:srgbClr>
              </a:gs>
              <a:gs pos="100000">
                <a:srgbClr val="1D9A78">
                  <a:shade val="100000"/>
                  <a:satMod val="115000"/>
                </a:srgbClr>
              </a:gs>
            </a:gsLst>
            <a:lin ang="5400000" scaled="1"/>
            <a:tileRect/>
          </a:gradFill>
          <a:ln w="12700">
            <a:solidFill>
              <a:srgbClr val="1D9A78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 планировании развития общественного транспорта необходимо </a:t>
            </a:r>
            <a:r>
              <a:rPr lang="ru-RU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учитывать эффекты от его деятельности </a:t>
            </a:r>
            <a:r>
              <a:rPr lang="ru-RU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экономику и общество. </a:t>
            </a:r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33ECD2F0-9260-4C26-AF62-351D4084AFC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6" y="1307579"/>
            <a:ext cx="924406" cy="924406"/>
          </a:xfrm>
          <a:prstGeom prst="rect">
            <a:avLst/>
          </a:prstGeom>
        </p:spPr>
      </p:pic>
      <p:sp>
        <p:nvSpPr>
          <p:cNvPr id="3" name="Стрелка: вниз 2">
            <a:extLst>
              <a:ext uri="{FF2B5EF4-FFF2-40B4-BE49-F238E27FC236}">
                <a16:creationId xmlns:a16="http://schemas.microsoft.com/office/drawing/2014/main" id="{5BCE0142-E6CA-4247-A542-64FA9F6364E1}"/>
              </a:ext>
            </a:extLst>
          </p:cNvPr>
          <p:cNvSpPr/>
          <p:nvPr/>
        </p:nvSpPr>
        <p:spPr>
          <a:xfrm>
            <a:off x="6164857" y="4487159"/>
            <a:ext cx="301658" cy="911822"/>
          </a:xfrm>
          <a:prstGeom prst="downArrow">
            <a:avLst/>
          </a:prstGeom>
          <a:solidFill>
            <a:srgbClr val="F2F2F2"/>
          </a:solidFill>
          <a:ln>
            <a:solidFill>
              <a:srgbClr val="F2F2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Номер слайда 4">
            <a:extLst>
              <a:ext uri="{FF2B5EF4-FFF2-40B4-BE49-F238E27FC236}">
                <a16:creationId xmlns:a16="http://schemas.microsoft.com/office/drawing/2014/main" id="{90266D71-4CE9-4BC8-8136-7227B9B10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6BC03A72-FF8F-4EA6-9DE2-DEA28CA0950A}" type="slidenum">
              <a:rPr lang="ru-RU" smtClean="0">
                <a:latin typeface="Arial" panose="020B0604020202020204" pitchFamily="34" charset="0"/>
                <a:cs typeface="Arial" panose="020B0604020202020204" pitchFamily="34" charset="0"/>
              </a:rPr>
              <a:t>8</a:t>
            </a:fld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66583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5ED89E77-D2B9-4649-B64D-48F839F942B2}"/>
              </a:ext>
            </a:extLst>
          </p:cNvPr>
          <p:cNvSpPr/>
          <p:nvPr/>
        </p:nvSpPr>
        <p:spPr>
          <a:xfrm>
            <a:off x="-1" y="333375"/>
            <a:ext cx="12192000" cy="360000"/>
          </a:xfrm>
          <a:prstGeom prst="rect">
            <a:avLst/>
          </a:prstGeom>
          <a:solidFill>
            <a:srgbClr val="1A294A"/>
          </a:solidFill>
          <a:ln>
            <a:noFill/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rIns="360000" rtlCol="0" anchor="ctr"/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Социально-экономические эффекты от работы общественного транспорта (2/2)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FFA5BA8D-BA31-4937-A4C3-51A7F004B9FD}"/>
              </a:ext>
            </a:extLst>
          </p:cNvPr>
          <p:cNvSpPr txBox="1"/>
          <p:nvPr/>
        </p:nvSpPr>
        <p:spPr>
          <a:xfrm>
            <a:off x="564773" y="871169"/>
            <a:ext cx="110624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Пример расчёта эффектов.   Проект развития городского электрического транспорта (ГЭТ)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9" name="Пятиугольник 7">
            <a:extLst>
              <a:ext uri="{FF2B5EF4-FFF2-40B4-BE49-F238E27FC236}">
                <a16:creationId xmlns:a16="http://schemas.microsoft.com/office/drawing/2014/main" id="{748FB362-3138-4581-AB5E-7018F5EBCA40}"/>
              </a:ext>
            </a:extLst>
          </p:cNvPr>
          <p:cNvSpPr/>
          <p:nvPr/>
        </p:nvSpPr>
        <p:spPr>
          <a:xfrm>
            <a:off x="644858" y="1581867"/>
            <a:ext cx="2388274" cy="400110"/>
          </a:xfrm>
          <a:prstGeom prst="homePlate">
            <a:avLst>
              <a:gd name="adj" fmla="val 38889"/>
            </a:avLst>
          </a:prstGeom>
          <a:gradFill flip="none" rotWithShape="1">
            <a:gsLst>
              <a:gs pos="0">
                <a:srgbClr val="1D9A78">
                  <a:shade val="30000"/>
                  <a:satMod val="115000"/>
                </a:srgbClr>
              </a:gs>
              <a:gs pos="50000">
                <a:srgbClr val="1D9A78">
                  <a:shade val="67500"/>
                  <a:satMod val="115000"/>
                </a:srgbClr>
              </a:gs>
              <a:gs pos="100000">
                <a:srgbClr val="1D9A78">
                  <a:shade val="100000"/>
                  <a:satMod val="115000"/>
                </a:srgbClr>
              </a:gs>
            </a:gsLst>
            <a:lin ang="540000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Параметры</a:t>
            </a:r>
            <a:endParaRPr lang="ru-RU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0" name="Шеврон 12">
            <a:extLst>
              <a:ext uri="{FF2B5EF4-FFF2-40B4-BE49-F238E27FC236}">
                <a16:creationId xmlns:a16="http://schemas.microsoft.com/office/drawing/2014/main" id="{96B0852A-4299-4665-9622-427A6A121D5B}"/>
              </a:ext>
            </a:extLst>
          </p:cNvPr>
          <p:cNvSpPr/>
          <p:nvPr/>
        </p:nvSpPr>
        <p:spPr>
          <a:xfrm>
            <a:off x="5820938" y="1581867"/>
            <a:ext cx="2571056" cy="400110"/>
          </a:xfrm>
          <a:prstGeom prst="chevron">
            <a:avLst>
              <a:gd name="adj" fmla="val 39899"/>
            </a:avLst>
          </a:prstGeom>
          <a:gradFill flip="none" rotWithShape="1">
            <a:gsLst>
              <a:gs pos="0">
                <a:srgbClr val="1D9A78">
                  <a:shade val="30000"/>
                  <a:satMod val="115000"/>
                </a:srgbClr>
              </a:gs>
              <a:gs pos="50000">
                <a:srgbClr val="1D9A78">
                  <a:shade val="67500"/>
                  <a:satMod val="115000"/>
                </a:srgbClr>
              </a:gs>
              <a:gs pos="100000">
                <a:srgbClr val="1D9A78">
                  <a:shade val="100000"/>
                  <a:satMod val="115000"/>
                </a:srgbClr>
              </a:gs>
            </a:gsLst>
            <a:lin ang="5400000" scaled="1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Оценка 2023 г.</a:t>
            </a:r>
          </a:p>
        </p:txBody>
      </p:sp>
      <p:sp>
        <p:nvSpPr>
          <p:cNvPr id="101" name="Шеврон 12">
            <a:extLst>
              <a:ext uri="{FF2B5EF4-FFF2-40B4-BE49-F238E27FC236}">
                <a16:creationId xmlns:a16="http://schemas.microsoft.com/office/drawing/2014/main" id="{A1594C14-0565-4881-A607-75ACA47CB843}"/>
              </a:ext>
            </a:extLst>
          </p:cNvPr>
          <p:cNvSpPr/>
          <p:nvPr/>
        </p:nvSpPr>
        <p:spPr>
          <a:xfrm>
            <a:off x="3049533" y="1581867"/>
            <a:ext cx="2771405" cy="400110"/>
          </a:xfrm>
          <a:prstGeom prst="chevron">
            <a:avLst>
              <a:gd name="adj" fmla="val 39899"/>
            </a:avLst>
          </a:prstGeom>
          <a:gradFill flip="none" rotWithShape="1">
            <a:gsLst>
              <a:gs pos="0">
                <a:srgbClr val="1D9A78">
                  <a:shade val="30000"/>
                  <a:satMod val="115000"/>
                </a:srgbClr>
              </a:gs>
              <a:gs pos="50000">
                <a:srgbClr val="1D9A78">
                  <a:shade val="67500"/>
                  <a:satMod val="115000"/>
                </a:srgbClr>
              </a:gs>
              <a:gs pos="100000">
                <a:srgbClr val="1D9A78">
                  <a:shade val="100000"/>
                  <a:satMod val="115000"/>
                </a:srgbClr>
              </a:gs>
            </a:gsLst>
            <a:lin ang="5400000" scaled="1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Оценка 2021 г.</a:t>
            </a:r>
          </a:p>
        </p:txBody>
      </p:sp>
      <p:sp>
        <p:nvSpPr>
          <p:cNvPr id="122" name="TextBox 121">
            <a:extLst>
              <a:ext uri="{FF2B5EF4-FFF2-40B4-BE49-F238E27FC236}">
                <a16:creationId xmlns:a16="http://schemas.microsoft.com/office/drawing/2014/main" id="{96A7D909-F861-4DD1-A90F-2D7CF7E9CDF9}"/>
              </a:ext>
            </a:extLst>
          </p:cNvPr>
          <p:cNvSpPr txBox="1"/>
          <p:nvPr/>
        </p:nvSpPr>
        <p:spPr>
          <a:xfrm>
            <a:off x="5178530" y="5149175"/>
            <a:ext cx="321346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50" dirty="0">
                <a:latin typeface="Arial" panose="020B0604020202020204" pitchFamily="34" charset="0"/>
                <a:cs typeface="Arial" panose="020B0604020202020204" pitchFamily="34" charset="0"/>
              </a:rPr>
              <a:t>* в скобках – стоимость в ценах базового года</a:t>
            </a:r>
          </a:p>
        </p:txBody>
      </p:sp>
      <p:graphicFrame>
        <p:nvGraphicFramePr>
          <p:cNvPr id="128" name="Таблица 128">
            <a:extLst>
              <a:ext uri="{FF2B5EF4-FFF2-40B4-BE49-F238E27FC236}">
                <a16:creationId xmlns:a16="http://schemas.microsoft.com/office/drawing/2014/main" id="{C0B3899C-6291-4B41-9BF8-BC63148EF66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23843086"/>
              </p:ext>
            </p:extLst>
          </p:nvPr>
        </p:nvGraphicFramePr>
        <p:xfrm>
          <a:off x="644858" y="2101301"/>
          <a:ext cx="7747137" cy="3028639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377742">
                  <a:extLst>
                    <a:ext uri="{9D8B030D-6E8A-4147-A177-3AD203B41FA5}">
                      <a16:colId xmlns:a16="http://schemas.microsoft.com/office/drawing/2014/main" val="3755813982"/>
                    </a:ext>
                  </a:extLst>
                </a:gridCol>
                <a:gridCol w="2787016">
                  <a:extLst>
                    <a:ext uri="{9D8B030D-6E8A-4147-A177-3AD203B41FA5}">
                      <a16:colId xmlns:a16="http://schemas.microsoft.com/office/drawing/2014/main" val="1216623713"/>
                    </a:ext>
                  </a:extLst>
                </a:gridCol>
                <a:gridCol w="2582379">
                  <a:extLst>
                    <a:ext uri="{9D8B030D-6E8A-4147-A177-3AD203B41FA5}">
                      <a16:colId xmlns:a16="http://schemas.microsoft.com/office/drawing/2014/main" val="3066757187"/>
                    </a:ext>
                  </a:extLst>
                </a:gridCol>
              </a:tblGrid>
              <a:tr h="66715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Стоимость (инвестиции), млрд ₽</a:t>
                      </a:r>
                      <a:endParaRPr lang="ru-RU" sz="1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222  (194)*</a:t>
                      </a:r>
                    </a:p>
                    <a:p>
                      <a:pPr algn="ctr"/>
                      <a:endParaRPr lang="ru-RU" sz="1400" dirty="0"/>
                    </a:p>
                  </a:txBody>
                  <a:tcPr anchor="ctr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250  (219)*</a:t>
                      </a:r>
                    </a:p>
                    <a:p>
                      <a:pPr algn="ctr"/>
                      <a:endParaRPr lang="ru-RU" sz="1400" dirty="0"/>
                    </a:p>
                  </a:txBody>
                  <a:tcPr anchor="ctr"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19803710"/>
                  </a:ext>
                </a:extLst>
              </a:tr>
              <a:tr h="66124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Охват, городов</a:t>
                      </a:r>
                      <a:endParaRPr lang="ru-RU" sz="1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</a:t>
                      </a:r>
                    </a:p>
                    <a:p>
                      <a:pPr algn="ctr"/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</a:p>
                    <a:p>
                      <a:pPr algn="ctr"/>
                      <a:endParaRPr lang="ru-RU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8865481"/>
                  </a:ext>
                </a:extLst>
              </a:tr>
              <a:tr h="79234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Эффекты от эксплуатации за 20 лет, млрд ₽</a:t>
                      </a:r>
                      <a:endParaRPr lang="ru-RU" sz="1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1 167</a:t>
                      </a:r>
                    </a:p>
                    <a:p>
                      <a:pPr algn="ctr"/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898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50944351"/>
                  </a:ext>
                </a:extLst>
              </a:tr>
              <a:tr h="90789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Коэффициент эффективности (КЭ)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6,0</a:t>
                      </a:r>
                    </a:p>
                    <a:p>
                      <a:pPr algn="ctr"/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000"/>
                        </a:lnSpc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4,1  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 ≈</a:t>
                      </a:r>
                      <a:r>
                        <a:rPr lang="ru-RU" sz="1200" b="1" dirty="0">
                          <a:solidFill>
                            <a:srgbClr val="1D9A7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3,0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с учетом расходов на эксплуатацию 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08460383"/>
                  </a:ext>
                </a:extLst>
              </a:tr>
            </a:tbl>
          </a:graphicData>
        </a:graphic>
      </p:graphicFrame>
      <p:sp>
        <p:nvSpPr>
          <p:cNvPr id="133" name="Стрелка: шеврон 132">
            <a:extLst>
              <a:ext uri="{FF2B5EF4-FFF2-40B4-BE49-F238E27FC236}">
                <a16:creationId xmlns:a16="http://schemas.microsoft.com/office/drawing/2014/main" id="{21CC63CF-9825-40D3-85CE-AB32720B6DE9}"/>
              </a:ext>
            </a:extLst>
          </p:cNvPr>
          <p:cNvSpPr/>
          <p:nvPr/>
        </p:nvSpPr>
        <p:spPr>
          <a:xfrm>
            <a:off x="4066434" y="5601013"/>
            <a:ext cx="263250" cy="1035456"/>
          </a:xfrm>
          <a:prstGeom prst="chevron">
            <a:avLst>
              <a:gd name="adj" fmla="val 70282"/>
            </a:avLst>
          </a:prstGeom>
          <a:solidFill>
            <a:srgbClr val="A41E25"/>
          </a:solidFill>
          <a:ln>
            <a:solidFill>
              <a:srgbClr val="A41E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5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4" name="Прямоугольник: скругленные углы 133">
            <a:extLst>
              <a:ext uri="{FF2B5EF4-FFF2-40B4-BE49-F238E27FC236}">
                <a16:creationId xmlns:a16="http://schemas.microsoft.com/office/drawing/2014/main" id="{F4AB7E54-29DC-429C-84D9-419253E72CD9}"/>
              </a:ext>
            </a:extLst>
          </p:cNvPr>
          <p:cNvSpPr/>
          <p:nvPr/>
        </p:nvSpPr>
        <p:spPr>
          <a:xfrm>
            <a:off x="644858" y="5601013"/>
            <a:ext cx="3333916" cy="1035456"/>
          </a:xfrm>
          <a:prstGeom prst="roundRect">
            <a:avLst>
              <a:gd name="adj" fmla="val 28046"/>
            </a:avLst>
          </a:prstGeom>
          <a:gradFill flip="none" rotWithShape="1">
            <a:gsLst>
              <a:gs pos="0">
                <a:srgbClr val="A41E25">
                  <a:shade val="30000"/>
                  <a:satMod val="115000"/>
                </a:srgbClr>
              </a:gs>
              <a:gs pos="50000">
                <a:srgbClr val="A41E25">
                  <a:shade val="67500"/>
                  <a:satMod val="115000"/>
                </a:srgbClr>
              </a:gs>
              <a:gs pos="100000">
                <a:srgbClr val="A41E25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rtl="0">
              <a:lnSpc>
                <a:spcPct val="100000"/>
              </a:lnSpc>
            </a:pPr>
            <a:r>
              <a:rPr lang="ru-RU" sz="1400" kern="1200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Среднее значение КЭ по проектам дорожного строительства  = </a:t>
            </a:r>
            <a:r>
              <a:rPr lang="ru-RU" sz="1400" b="1" kern="1200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1,53 </a:t>
            </a:r>
            <a:endParaRPr lang="ru-RU" sz="1400" kern="1200" dirty="0">
              <a:solidFill>
                <a:schemeClr val="bg1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35" name="Прямоугольник: скругленные углы 134">
            <a:extLst>
              <a:ext uri="{FF2B5EF4-FFF2-40B4-BE49-F238E27FC236}">
                <a16:creationId xmlns:a16="http://schemas.microsoft.com/office/drawing/2014/main" id="{A1EDFE22-233A-48CA-A892-E3D09D979FCB}"/>
              </a:ext>
            </a:extLst>
          </p:cNvPr>
          <p:cNvSpPr/>
          <p:nvPr/>
        </p:nvSpPr>
        <p:spPr>
          <a:xfrm>
            <a:off x="4408509" y="5601013"/>
            <a:ext cx="3397875" cy="1035456"/>
          </a:xfrm>
          <a:prstGeom prst="roundRect">
            <a:avLst>
              <a:gd name="adj" fmla="val 28046"/>
            </a:avLst>
          </a:prstGeom>
          <a:gradFill flip="none" rotWithShape="1">
            <a:gsLst>
              <a:gs pos="0">
                <a:srgbClr val="A41E25">
                  <a:shade val="30000"/>
                  <a:satMod val="115000"/>
                </a:srgbClr>
              </a:gs>
              <a:gs pos="50000">
                <a:srgbClr val="A41E25">
                  <a:shade val="67500"/>
                  <a:satMod val="115000"/>
                </a:srgbClr>
              </a:gs>
              <a:gs pos="100000">
                <a:srgbClr val="A41E25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rtl="0">
              <a:lnSpc>
                <a:spcPct val="100000"/>
              </a:lnSpc>
            </a:pPr>
            <a:r>
              <a:rPr lang="ru-RU" sz="1400" kern="1200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Среднее значение КЭ по проектам дорожного строительства  = </a:t>
            </a:r>
            <a:r>
              <a:rPr lang="ru-RU" sz="1400" b="1" kern="1200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1,53 </a:t>
            </a:r>
            <a:endParaRPr lang="ru-RU" sz="1400" kern="1200" dirty="0">
              <a:solidFill>
                <a:schemeClr val="bg1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36" name="Прямоугольник: скругленные углы 135">
            <a:extLst>
              <a:ext uri="{FF2B5EF4-FFF2-40B4-BE49-F238E27FC236}">
                <a16:creationId xmlns:a16="http://schemas.microsoft.com/office/drawing/2014/main" id="{9B930EC7-D528-49B1-894D-875FD973937E}"/>
              </a:ext>
            </a:extLst>
          </p:cNvPr>
          <p:cNvSpPr/>
          <p:nvPr/>
        </p:nvSpPr>
        <p:spPr>
          <a:xfrm>
            <a:off x="8218449" y="5613050"/>
            <a:ext cx="3408776" cy="1023419"/>
          </a:xfrm>
          <a:prstGeom prst="roundRect">
            <a:avLst>
              <a:gd name="adj" fmla="val 28046"/>
            </a:avLst>
          </a:prstGeom>
          <a:gradFill flip="none" rotWithShape="1">
            <a:gsLst>
              <a:gs pos="0">
                <a:srgbClr val="A41E25">
                  <a:shade val="30000"/>
                  <a:satMod val="115000"/>
                </a:srgbClr>
              </a:gs>
              <a:gs pos="50000">
                <a:srgbClr val="A41E25">
                  <a:shade val="67500"/>
                  <a:satMod val="115000"/>
                </a:srgbClr>
              </a:gs>
              <a:gs pos="100000">
                <a:srgbClr val="A41E25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rtl="0"/>
            <a:r>
              <a:rPr lang="ru-RU" sz="1400" kern="1200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Наиболее рациональным способом борьбы с пробками является </a:t>
            </a:r>
          </a:p>
          <a:p>
            <a:pPr lvl="0" rtl="0"/>
            <a:r>
              <a:rPr lang="ru-RU" sz="1400" kern="1200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развитие общественного транспорта</a:t>
            </a:r>
          </a:p>
        </p:txBody>
      </p:sp>
      <p:sp>
        <p:nvSpPr>
          <p:cNvPr id="139" name="Стрелка: шеврон 138">
            <a:extLst>
              <a:ext uri="{FF2B5EF4-FFF2-40B4-BE49-F238E27FC236}">
                <a16:creationId xmlns:a16="http://schemas.microsoft.com/office/drawing/2014/main" id="{032D9E22-36FB-4E7B-A1B4-948513923CFB}"/>
              </a:ext>
            </a:extLst>
          </p:cNvPr>
          <p:cNvSpPr/>
          <p:nvPr/>
        </p:nvSpPr>
        <p:spPr>
          <a:xfrm>
            <a:off x="7862318" y="5601012"/>
            <a:ext cx="263250" cy="1023419"/>
          </a:xfrm>
          <a:prstGeom prst="chevron">
            <a:avLst>
              <a:gd name="adj" fmla="val 70282"/>
            </a:avLst>
          </a:prstGeom>
          <a:solidFill>
            <a:srgbClr val="A41E25"/>
          </a:solidFill>
          <a:ln>
            <a:solidFill>
              <a:srgbClr val="A41E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5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40" name="Группа 139">
            <a:extLst>
              <a:ext uri="{FF2B5EF4-FFF2-40B4-BE49-F238E27FC236}">
                <a16:creationId xmlns:a16="http://schemas.microsoft.com/office/drawing/2014/main" id="{DB2396BB-A860-42DA-B027-FC31C88DF555}"/>
              </a:ext>
            </a:extLst>
          </p:cNvPr>
          <p:cNvGrpSpPr/>
          <p:nvPr/>
        </p:nvGrpSpPr>
        <p:grpSpPr>
          <a:xfrm>
            <a:off x="8814938" y="1581867"/>
            <a:ext cx="417866" cy="400110"/>
            <a:chOff x="553158" y="1303945"/>
            <a:chExt cx="528882" cy="528878"/>
          </a:xfrm>
          <a:gradFill flip="none" rotWithShape="1">
            <a:gsLst>
              <a:gs pos="0">
                <a:srgbClr val="A41E25">
                  <a:shade val="30000"/>
                  <a:satMod val="115000"/>
                </a:srgbClr>
              </a:gs>
              <a:gs pos="50000">
                <a:srgbClr val="A41E25">
                  <a:shade val="67500"/>
                  <a:satMod val="115000"/>
                </a:srgbClr>
              </a:gs>
              <a:gs pos="100000">
                <a:srgbClr val="A41E25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</p:grpSpPr>
        <p:sp>
          <p:nvSpPr>
            <p:cNvPr id="141" name="Овал 6">
              <a:extLst>
                <a:ext uri="{FF2B5EF4-FFF2-40B4-BE49-F238E27FC236}">
                  <a16:creationId xmlns:a16="http://schemas.microsoft.com/office/drawing/2014/main" id="{EE224D2B-4351-4F66-A3A4-E3D01DA75265}"/>
                </a:ext>
              </a:extLst>
            </p:cNvPr>
            <p:cNvSpPr/>
            <p:nvPr/>
          </p:nvSpPr>
          <p:spPr>
            <a:xfrm>
              <a:off x="553158" y="1303945"/>
              <a:ext cx="528882" cy="528878"/>
            </a:xfrm>
            <a:prstGeom prst="ellipse">
              <a:avLst/>
            </a:prstGeom>
            <a:grpFill/>
            <a:ln>
              <a:noFill/>
            </a:ln>
            <a:effectLst>
              <a:innerShdw blurRad="254000">
                <a:srgbClr val="19A0FA">
                  <a:lumMod val="50000"/>
                  <a:alpha val="15000"/>
                </a:srgbClr>
              </a:innerShdw>
            </a:effectLst>
          </p:spPr>
          <p:txBody>
            <a:bodyPr spcFirstLastPara="1" wrap="square" lIns="91433" tIns="45700" rIns="91433" bIns="45700" anchor="ctr" anchorCtr="0">
              <a:noAutofit/>
            </a:bodyPr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2" name="Овал 7">
              <a:extLst>
                <a:ext uri="{FF2B5EF4-FFF2-40B4-BE49-F238E27FC236}">
                  <a16:creationId xmlns:a16="http://schemas.microsoft.com/office/drawing/2014/main" id="{766F889D-314C-4F49-936C-E0339BDA4661}"/>
                </a:ext>
              </a:extLst>
            </p:cNvPr>
            <p:cNvSpPr/>
            <p:nvPr/>
          </p:nvSpPr>
          <p:spPr>
            <a:xfrm>
              <a:off x="611597" y="1362383"/>
              <a:ext cx="412004" cy="412002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72000" tIns="0" rIns="7200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43" name="TextBox 142">
            <a:extLst>
              <a:ext uri="{FF2B5EF4-FFF2-40B4-BE49-F238E27FC236}">
                <a16:creationId xmlns:a16="http://schemas.microsoft.com/office/drawing/2014/main" id="{79376ABA-79EA-4A31-B2F5-75C1C198E3B8}"/>
              </a:ext>
            </a:extLst>
          </p:cNvPr>
          <p:cNvSpPr txBox="1"/>
          <p:nvPr/>
        </p:nvSpPr>
        <p:spPr>
          <a:xfrm>
            <a:off x="9232804" y="1626077"/>
            <a:ext cx="238757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500" b="1" dirty="0">
                <a:latin typeface="Arial" panose="020B0604020202020204" pitchFamily="34" charset="0"/>
                <a:cs typeface="Arial" panose="020B0604020202020204" pitchFamily="34" charset="0"/>
              </a:rPr>
              <a:t>ЭФФЕКТЫ</a:t>
            </a:r>
            <a:r>
              <a:rPr lang="ru-RU" sz="15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endParaRPr lang="ru-RU" sz="1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500" b="1" dirty="0">
                <a:latin typeface="Arial" panose="020B0604020202020204" pitchFamily="34" charset="0"/>
                <a:cs typeface="Arial" panose="020B0604020202020204" pitchFamily="34" charset="0"/>
              </a:rPr>
              <a:t>6 минут экономии </a:t>
            </a:r>
            <a:r>
              <a:rPr lang="ru-RU" sz="1500" dirty="0">
                <a:latin typeface="Arial" panose="020B0604020202020204" pitchFamily="34" charset="0"/>
                <a:cs typeface="Arial" panose="020B0604020202020204" pitchFamily="34" charset="0"/>
              </a:rPr>
              <a:t>времени на каждой поездке </a:t>
            </a:r>
            <a:r>
              <a:rPr lang="ru-RU" sz="1500" b="1" dirty="0">
                <a:latin typeface="Arial" panose="020B0604020202020204" pitchFamily="34" charset="0"/>
                <a:cs typeface="Arial" panose="020B0604020202020204" pitchFamily="34" charset="0"/>
              </a:rPr>
              <a:t>для 1,2 млрд пассажиров</a:t>
            </a:r>
            <a:r>
              <a:rPr lang="ru-RU" sz="1500" dirty="0">
                <a:latin typeface="Arial" panose="020B0604020202020204" pitchFamily="34" charset="0"/>
                <a:cs typeface="Arial" panose="020B0604020202020204" pitchFamily="34" charset="0"/>
              </a:rPr>
              <a:t> в год</a:t>
            </a:r>
          </a:p>
        </p:txBody>
      </p:sp>
      <p:grpSp>
        <p:nvGrpSpPr>
          <p:cNvPr id="144" name="Группа 143">
            <a:extLst>
              <a:ext uri="{FF2B5EF4-FFF2-40B4-BE49-F238E27FC236}">
                <a16:creationId xmlns:a16="http://schemas.microsoft.com/office/drawing/2014/main" id="{4F045EEB-CC2E-466F-962A-BB12B378F9D4}"/>
              </a:ext>
            </a:extLst>
          </p:cNvPr>
          <p:cNvGrpSpPr/>
          <p:nvPr/>
        </p:nvGrpSpPr>
        <p:grpSpPr>
          <a:xfrm>
            <a:off x="8814938" y="3340920"/>
            <a:ext cx="417866" cy="400110"/>
            <a:chOff x="553158" y="1303945"/>
            <a:chExt cx="528882" cy="528878"/>
          </a:xfrm>
          <a:gradFill flip="none" rotWithShape="1">
            <a:gsLst>
              <a:gs pos="0">
                <a:srgbClr val="A41E25">
                  <a:shade val="30000"/>
                  <a:satMod val="115000"/>
                </a:srgbClr>
              </a:gs>
              <a:gs pos="50000">
                <a:srgbClr val="A41E25">
                  <a:shade val="67500"/>
                  <a:satMod val="115000"/>
                </a:srgbClr>
              </a:gs>
              <a:gs pos="100000">
                <a:srgbClr val="A41E25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</p:grpSpPr>
        <p:sp>
          <p:nvSpPr>
            <p:cNvPr id="145" name="Овал 6">
              <a:extLst>
                <a:ext uri="{FF2B5EF4-FFF2-40B4-BE49-F238E27FC236}">
                  <a16:creationId xmlns:a16="http://schemas.microsoft.com/office/drawing/2014/main" id="{8AA0848A-F150-44D5-99F9-4F8E044E60AB}"/>
                </a:ext>
              </a:extLst>
            </p:cNvPr>
            <p:cNvSpPr/>
            <p:nvPr/>
          </p:nvSpPr>
          <p:spPr>
            <a:xfrm>
              <a:off x="553158" y="1303945"/>
              <a:ext cx="528882" cy="528878"/>
            </a:xfrm>
            <a:prstGeom prst="ellipse">
              <a:avLst/>
            </a:prstGeom>
            <a:grpFill/>
            <a:ln>
              <a:noFill/>
            </a:ln>
            <a:effectLst>
              <a:innerShdw blurRad="254000">
                <a:srgbClr val="19A0FA">
                  <a:lumMod val="50000"/>
                  <a:alpha val="15000"/>
                </a:srgbClr>
              </a:innerShdw>
            </a:effectLst>
          </p:spPr>
          <p:txBody>
            <a:bodyPr spcFirstLastPara="1" wrap="square" lIns="91433" tIns="45700" rIns="91433" bIns="45700" anchor="ctr" anchorCtr="0">
              <a:noAutofit/>
            </a:bodyPr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6" name="Овал 7">
              <a:extLst>
                <a:ext uri="{FF2B5EF4-FFF2-40B4-BE49-F238E27FC236}">
                  <a16:creationId xmlns:a16="http://schemas.microsoft.com/office/drawing/2014/main" id="{375CBBB2-6B37-4797-8ACF-9C9F4DC828F1}"/>
                </a:ext>
              </a:extLst>
            </p:cNvPr>
            <p:cNvSpPr/>
            <p:nvPr/>
          </p:nvSpPr>
          <p:spPr>
            <a:xfrm>
              <a:off x="611597" y="1362383"/>
              <a:ext cx="412004" cy="412002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72000" tIns="0" rIns="7200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48" name="TextBox 147">
            <a:extLst>
              <a:ext uri="{FF2B5EF4-FFF2-40B4-BE49-F238E27FC236}">
                <a16:creationId xmlns:a16="http://schemas.microsoft.com/office/drawing/2014/main" id="{0E3DEC39-44EC-4269-B40C-9CDA9D6B998D}"/>
              </a:ext>
            </a:extLst>
          </p:cNvPr>
          <p:cNvSpPr txBox="1"/>
          <p:nvPr/>
        </p:nvSpPr>
        <p:spPr>
          <a:xfrm>
            <a:off x="9232804" y="3421779"/>
            <a:ext cx="2314338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500" b="1" dirty="0">
                <a:latin typeface="Arial" panose="020B0604020202020204" pitchFamily="34" charset="0"/>
                <a:cs typeface="Arial" panose="020B0604020202020204" pitchFamily="34" charset="0"/>
              </a:rPr>
              <a:t>ФИНАНСИРОВАНИЕ</a:t>
            </a:r>
            <a:r>
              <a:rPr lang="ru-RU" sz="15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endParaRPr lang="ru-RU" sz="1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500" dirty="0">
                <a:latin typeface="Arial" panose="020B0604020202020204" pitchFamily="34" charset="0"/>
                <a:cs typeface="Arial" panose="020B0604020202020204" pitchFamily="34" charset="0"/>
              </a:rPr>
              <a:t>Концессионная модель </a:t>
            </a:r>
            <a:br>
              <a:rPr lang="ru-RU" sz="15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500" dirty="0">
                <a:latin typeface="Arial" panose="020B0604020202020204" pitchFamily="34" charset="0"/>
                <a:cs typeface="Arial" panose="020B0604020202020204" pitchFamily="34" charset="0"/>
              </a:rPr>
              <a:t>с привлечением инфраструктурных бюджетных кредитов </a:t>
            </a:r>
            <a:br>
              <a:rPr lang="ru-RU" sz="15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500" dirty="0">
                <a:latin typeface="Arial" panose="020B0604020202020204" pitchFamily="34" charset="0"/>
                <a:cs typeface="Arial" panose="020B0604020202020204" pitchFamily="34" charset="0"/>
              </a:rPr>
              <a:t>и средств ФНБ</a:t>
            </a:r>
          </a:p>
        </p:txBody>
      </p:sp>
      <p:sp>
        <p:nvSpPr>
          <p:cNvPr id="22" name="Номер слайда 4">
            <a:extLst>
              <a:ext uri="{FF2B5EF4-FFF2-40B4-BE49-F238E27FC236}">
                <a16:creationId xmlns:a16="http://schemas.microsoft.com/office/drawing/2014/main" id="{02B3E7EC-7DFB-45C6-BA6E-0269269942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96090" y="6369353"/>
            <a:ext cx="2743200" cy="365125"/>
          </a:xfrm>
        </p:spPr>
        <p:txBody>
          <a:bodyPr/>
          <a:lstStyle/>
          <a:p>
            <a:fld id="{6BC03A72-FF8F-4EA6-9DE2-DEA28CA0950A}" type="slidenum">
              <a:rPr lang="ru-RU" smtClean="0">
                <a:latin typeface="Arial" panose="020B0604020202020204" pitchFamily="34" charset="0"/>
                <a:cs typeface="Arial" panose="020B0604020202020204" pitchFamily="34" charset="0"/>
              </a:rPr>
              <a:t>9</a:t>
            </a:fld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054427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Документ Минтранс" ma:contentTypeID="0x010100A2E4965DF3E54D818E0DAC31D40C864F009BF4AD1415434D4894C85F867CA42748" ma:contentTypeVersion="0" ma:contentTypeDescription="" ma:contentTypeScope="" ma:versionID="1edfa19041c8810fbf5d50557e511610">
  <xsd:schema xmlns:xsd="http://www.w3.org/2001/XMLSchema" xmlns:xs="http://www.w3.org/2001/XMLSchema" xmlns:p="http://schemas.microsoft.com/office/2006/metadata/properties" xmlns:ns2="9E11499F-6385-40FB-A907-83AE8B607CE2" targetNamespace="http://schemas.microsoft.com/office/2006/metadata/properties" ma:root="true" ma:fieldsID="2f9af1e0af00734282b9a28b5f7e065d" ns2:_="">
    <xsd:import namespace="9E11499F-6385-40FB-A907-83AE8B607CE2"/>
    <xsd:element name="properties">
      <xsd:complexType>
        <xsd:sequence>
          <xsd:element name="documentManagement">
            <xsd:complexType>
              <xsd:all>
                <xsd:element ref="ns2:Document_Description" minOccurs="0"/>
                <xsd:element ref="ns2:Document_Tag" minOccurs="0"/>
                <xsd:element ref="ns2:Document_Imag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E11499F-6385-40FB-A907-83AE8B607CE2" elementFormDefault="qualified">
    <xsd:import namespace="http://schemas.microsoft.com/office/2006/documentManagement/types"/>
    <xsd:import namespace="http://schemas.microsoft.com/office/infopath/2007/PartnerControls"/>
    <xsd:element name="Document_Description" ma:index="8" nillable="true" ma:displayName="Описание" ma:description="" ma:internalName="Document_Description">
      <xsd:simpleType>
        <xsd:restriction base="dms:Note"/>
      </xsd:simpleType>
    </xsd:element>
    <xsd:element name="Document_Tag" ma:index="9" nillable="true" ma:displayName="Тег" ma:description="" ma:internalName="Document_Tag">
      <xsd:simpleType>
        <xsd:restriction base="dms:Text"/>
      </xsd:simpleType>
    </xsd:element>
    <xsd:element name="Document_Image" ma:index="10" nillable="true" ma:displayName="Изображение" ma:description="" ma:internalName="Document_Imag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ocument_Description xmlns="9E11499F-6385-40FB-A907-83AE8B607CE2">Шаблон презентации 2024 год</Document_Description>
    <Document_Tag xmlns="9E11499F-6385-40FB-A907-83AE8B607CE2">юбилейная символика</Document_Tag>
    <Document_Image xmlns="9E11499F-6385-40FB-A907-83AE8B607CE2">
      <Url xsi:nil="true"/>
      <Description xsi:nil="true"/>
    </Document_Image>
  </documentManagement>
</p:properties>
</file>

<file path=customXml/itemProps1.xml><?xml version="1.0" encoding="utf-8"?>
<ds:datastoreItem xmlns:ds="http://schemas.openxmlformats.org/officeDocument/2006/customXml" ds:itemID="{FB361304-8FD3-419D-9877-93A60FC0729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C6E6E87-1883-4CB5-9841-F3EDAFE38F3D}">
  <ds:schemaRefs>
    <ds:schemaRef ds:uri="http://schemas.microsoft.com/office/2006/metadata/contentType"/>
    <ds:schemaRef ds:uri="http://schemas.microsoft.com/office/2006/metadata/properties/metaAttributes"/>
    <ds:schemaRef ds:uri="http://www.w3.org/2000/xmlns/"/>
    <ds:schemaRef ds:uri="http://www.w3.org/2001/XMLSchema"/>
    <ds:schemaRef ds:uri="9E11499F-6385-40FB-A907-83AE8B607CE2"/>
    <ds:schemaRef ds:uri="http://schemas.microsoft.com/office/2006/metadata/properties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A404C178-6108-47E7-9230-BE7CBBD454E3}">
  <ds:schemaRefs>
    <ds:schemaRef ds:uri="http://schemas.microsoft.com/office/2006/metadata/properties"/>
    <ds:schemaRef ds:uri="http://www.w3.org/2000/xmlns/"/>
    <ds:schemaRef ds:uri="9E11499F-6385-40FB-A907-83AE8B607CE2"/>
    <ds:schemaRef ds:uri="http://www.w3.org/2001/XMLSchema-instance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6982</TotalTime>
  <Words>3430</Words>
  <Application>Microsoft Office PowerPoint</Application>
  <PresentationFormat>Широкоэкранный</PresentationFormat>
  <Paragraphs>669</Paragraphs>
  <Slides>41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41</vt:i4>
      </vt:variant>
    </vt:vector>
  </HeadingPairs>
  <TitlesOfParts>
    <vt:vector size="55" baseType="lpstr">
      <vt:lpstr>Aptos</vt:lpstr>
      <vt:lpstr>Arial</vt:lpstr>
      <vt:lpstr>Calibri</vt:lpstr>
      <vt:lpstr>Calibri Light</vt:lpstr>
      <vt:lpstr>Courier New</vt:lpstr>
      <vt:lpstr>DengXian Light</vt:lpstr>
      <vt:lpstr>Montserrat Thin Bold</vt:lpstr>
      <vt:lpstr>Montserrat Thin Medium</vt:lpstr>
      <vt:lpstr>Montserrat Thin Regular</vt:lpstr>
      <vt:lpstr>Symbol</vt:lpstr>
      <vt:lpstr>Times New Roman</vt:lpstr>
      <vt:lpstr>Verdana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Презентация2</dc:title>
  <dc:creator>Афанасьев Антон Сергеевич</dc:creator>
  <cp:lastModifiedBy>Пользователь Windows</cp:lastModifiedBy>
  <cp:revision>431</cp:revision>
  <dcterms:created xsi:type="dcterms:W3CDTF">2024-05-08T13:12:12Z</dcterms:created>
  <dcterms:modified xsi:type="dcterms:W3CDTF">2025-04-16T14:48:40Z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0x010100A2E4965DF3E54D818E0DAC31D40C864F009BF4AD1415434D4894C85F867CA42748</vt:lpwstr>
  </property>
</Properties>
</file>