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34" r:id="rId3"/>
    <p:sldId id="262" r:id="rId4"/>
    <p:sldId id="277" r:id="rId5"/>
    <p:sldId id="264" r:id="rId6"/>
    <p:sldId id="270" r:id="rId7"/>
    <p:sldId id="335" r:id="rId8"/>
    <p:sldId id="336" r:id="rId9"/>
    <p:sldId id="272" r:id="rId10"/>
    <p:sldId id="261" r:id="rId11"/>
    <p:sldId id="263" r:id="rId12"/>
    <p:sldId id="338" r:id="rId13"/>
    <p:sldId id="268" r:id="rId14"/>
  </p:sldIdLst>
  <p:sldSz cx="12192000" cy="6858000"/>
  <p:notesSz cx="6807200" cy="9939338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" initials="P" lastIdx="1" clrIdx="0">
    <p:extLst>
      <p:ext uri="{19B8F6BF-5375-455C-9EA6-DF929625EA0E}">
        <p15:presenceInfo xmlns:p15="http://schemas.microsoft.com/office/powerpoint/2012/main" userId="P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5DAA"/>
    <a:srgbClr val="0459A7"/>
    <a:srgbClr val="1176BA"/>
    <a:srgbClr val="EA0E00"/>
    <a:srgbClr val="FB6D00"/>
    <a:srgbClr val="F65200"/>
    <a:srgbClr val="1FA4DD"/>
    <a:srgbClr val="148ECE"/>
    <a:srgbClr val="0463B0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71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commentAuthors" Target="commentAuthors.xml" /><Relationship Id="rId2" Type="http://schemas.openxmlformats.org/officeDocument/2006/relationships/slide" Target="slides/slide1.xml" /><Relationship Id="rId16" Type="http://schemas.openxmlformats.org/officeDocument/2006/relationships/tags" Target="tags/tag1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E1631-AB40-4116-9517-AC758C42238F}" type="datetimeFigureOut">
              <a:rPr lang="ru-RU" smtClean="0"/>
              <a:t>07.09.2021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39" y="9440648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33419-FB51-4D11-A8E4-3D3662954B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999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C47AD-5898-4C78-B08F-6BF1AF0EF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6BF9C9-94F0-4B6E-B200-0C8CF22C4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4F4FF9-F930-4ABA-B85B-1505195D7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AD73-75E1-4F8D-83CB-5C2E9BAB2D71}" type="datetimeFigureOut">
              <a:rPr lang="ru-RU" smtClean="0"/>
              <a:t>07.09.2021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2CE3D9-0CB1-4C4A-BCBA-4DAF51D2F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67E7AA-9740-43B6-9AB3-4F4311201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C25-AF12-4138-92B4-457E363A1F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564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EAEF0-6129-4F0E-BE79-5D2570490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68C63B-4AC1-4EB3-874C-7BAAABBF1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A200D3-7300-44BC-8D46-B9D0122E8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AD73-75E1-4F8D-83CB-5C2E9BAB2D71}" type="datetimeFigureOut">
              <a:rPr lang="ru-RU" smtClean="0"/>
              <a:t>07.09.2021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7EC5DE-F40D-44C0-B83C-E66BF7E5F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B2B625-40D8-4DC7-9B29-E53EC9F33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C25-AF12-4138-92B4-457E363A1F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683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FE98AA0-C291-47FD-97E3-63A5268FA7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420438-CCC2-4C0D-B0BF-DA259BA35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1B1F4A-CF77-4A0F-9EE5-A1D77DFF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AD73-75E1-4F8D-83CB-5C2E9BAB2D71}" type="datetimeFigureOut">
              <a:rPr lang="ru-RU" smtClean="0"/>
              <a:t>07.09.2021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684E4C-D80F-41B9-9E80-BAF6D580A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0BF25E-4415-4820-BE79-F3F684A6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C25-AF12-4138-92B4-457E363A1F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30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B21DE-323D-4762-B402-8B1609006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B3F8B7-4D52-4195-BB29-A0F266EC6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4E750-E210-4002-9B1B-3BEE60B0C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AD73-75E1-4F8D-83CB-5C2E9BAB2D71}" type="datetimeFigureOut">
              <a:rPr lang="ru-RU" smtClean="0"/>
              <a:t>07.09.2021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987711-4B51-4B95-9DD9-700B03325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1C1295-0183-4FA7-BAF9-8F543446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C25-AF12-4138-92B4-457E363A1F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26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FB482-B063-4CE5-BFF6-5AD894648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56F855-900F-4363-9B88-6C94DB021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3F2183-6350-45F6-9174-FC358375C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AD73-75E1-4F8D-83CB-5C2E9BAB2D71}" type="datetimeFigureOut">
              <a:rPr lang="ru-RU" smtClean="0"/>
              <a:t>07.09.2021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5AC2EC-A36A-4902-BD27-E451B30E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230779-E4FC-4B3F-93CD-752FF60A3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C25-AF12-4138-92B4-457E363A1F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41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58C9C-9496-4528-B3BA-30F5232E4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DDB104-BC16-4627-B8C1-F299B5BD2E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6CB6AC-B0AD-4126-A358-3565F9EBE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0D4624-C7FA-4BF1-B3BE-8A18BF962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AD73-75E1-4F8D-83CB-5C2E9BAB2D71}" type="datetimeFigureOut">
              <a:rPr lang="ru-RU" smtClean="0"/>
              <a:t>07.09.2021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AD17EE-33C5-4419-8B5A-B0FAE14B3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28A807-0283-4332-8578-38A4D2388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C25-AF12-4138-92B4-457E363A1F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750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7D17A-2FEE-4E04-B24A-19C9D1B9F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94A848-F994-410F-AEC0-E1ED99258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22A07D-E105-4289-B015-10BE76FBA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987091E-CFFF-4378-A4B7-DCA7B7B16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BF0F3C2-E14A-4B6F-AFCF-500066C85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05FC6A-83C7-4212-A364-7560FD9D7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AD73-75E1-4F8D-83CB-5C2E9BAB2D71}" type="datetimeFigureOut">
              <a:rPr lang="ru-RU" smtClean="0"/>
              <a:t>07.09.2021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7AF0B3-9312-4B6B-8F04-2D7C5C9DC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01702D1-58E4-490E-AFC6-F4E55DE47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C25-AF12-4138-92B4-457E363A1F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3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CF69F-8332-4141-AD4A-D0DDA1449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ABFF9F2-6B4E-4E8D-B717-EA12E0497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AD73-75E1-4F8D-83CB-5C2E9BAB2D71}" type="datetimeFigureOut">
              <a:rPr lang="ru-RU" smtClean="0"/>
              <a:t>07.09.2021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DCB845-CF85-4B89-8423-96E66FA70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73D77E-2922-48C9-A0FC-00AB73A19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C25-AF12-4138-92B4-457E363A1F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293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70C226-B2A2-4EED-879B-73DE64FC4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AD73-75E1-4F8D-83CB-5C2E9BAB2D71}" type="datetimeFigureOut">
              <a:rPr lang="ru-RU" smtClean="0"/>
              <a:t>07.09.2021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F8F82CD-32EE-46C0-B105-0B5170B12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0D10C3-8F3E-42DB-B39E-EB8E6C8C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C25-AF12-4138-92B4-457E363A1F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81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287FC-2814-45BA-8E77-02D0AF784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988A7F-CD41-4620-A8BF-C28EE6161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3C2D44-756E-4848-9C5D-87B162D05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73F0D4-CEF2-48E0-BAD9-EDCDDDB0E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AD73-75E1-4F8D-83CB-5C2E9BAB2D71}" type="datetimeFigureOut">
              <a:rPr lang="ru-RU" smtClean="0"/>
              <a:t>07.09.2021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0ED48E-B2A4-4A13-83D5-F8DF235A3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A454FD-635A-4188-9E94-04BFFA2F9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C25-AF12-4138-92B4-457E363A1F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34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D5359B-6F10-447F-B08E-BA692FE31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B20D9A-BA53-4245-8DB7-F7FCBA3F3E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9ED419-D8AA-4F0C-AFD6-01E4DA991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4CDD0E-8D72-4E5F-BB38-A3B4A597E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AD73-75E1-4F8D-83CB-5C2E9BAB2D71}" type="datetimeFigureOut">
              <a:rPr lang="ru-RU" smtClean="0"/>
              <a:t>07.09.2021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7288DC-2395-4BA2-8AFD-17A99D182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ECC8CF-C7D4-47F9-BF4E-A8DCA048D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8C25-AF12-4138-92B4-457E363A1F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29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vmlDrawing" Target="../drawings/vmlDrawing1.v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image" Target="../media/image1.emf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oleObject" Target="../embeddings/oleObject1.bin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ags" Target="../tags/tag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7AB52517-2597-47E2-A574-F44D6DD8D6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940457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Слайд think-cell" r:id="rId15" imgW="425" imgH="424" progId="TCLayout.ActiveDocument.1">
                  <p:embed/>
                </p:oleObj>
              </mc:Choice>
              <mc:Fallback>
                <p:oleObj name="Слайд think-cell" r:id="rId15" imgW="425" imgH="424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7AB52517-2597-47E2-A574-F44D6DD8D6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E531E-7565-46F8-8769-5A7260766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4D67E0-5AEC-42B3-8ADC-F6034B14C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66EC20-7212-4072-8ADB-1EA8F936DB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FAD73-75E1-4F8D-83CB-5C2E9BAB2D71}" type="datetimeFigureOut">
              <a:rPr lang="ru-RU" smtClean="0"/>
              <a:t>07.09.2021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317BF2-EBB7-4D97-8DE4-C79506A1C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7F6E36-52AB-4D6F-846C-C4E8DE6950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28C25-AF12-4138-92B4-457E363A1F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15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 /><Relationship Id="rId7" Type="http://schemas.openxmlformats.org/officeDocument/2006/relationships/image" Target="../media/image3.jpeg" /><Relationship Id="rId2" Type="http://schemas.openxmlformats.org/officeDocument/2006/relationships/tags" Target="../tags/tag3.xml" /><Relationship Id="rId1" Type="http://schemas.openxmlformats.org/officeDocument/2006/relationships/vmlDrawing" Target="../drawings/vmlDrawing2.vml" /><Relationship Id="rId6" Type="http://schemas.openxmlformats.org/officeDocument/2006/relationships/image" Target="../media/image1.emf" /><Relationship Id="rId5" Type="http://schemas.openxmlformats.org/officeDocument/2006/relationships/oleObject" Target="../embeddings/oleObject2.bin" /><Relationship Id="rId4" Type="http://schemas.openxmlformats.org/officeDocument/2006/relationships/image" Target="../media/image2.tiff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 /><Relationship Id="rId13" Type="http://schemas.openxmlformats.org/officeDocument/2006/relationships/image" Target="../media/image9.svg" /><Relationship Id="rId3" Type="http://schemas.openxmlformats.org/officeDocument/2006/relationships/slideLayout" Target="../slideLayouts/slideLayout1.xml" /><Relationship Id="rId7" Type="http://schemas.openxmlformats.org/officeDocument/2006/relationships/image" Target="../media/image46.png" /><Relationship Id="rId12" Type="http://schemas.openxmlformats.org/officeDocument/2006/relationships/image" Target="../media/image8.png" /><Relationship Id="rId2" Type="http://schemas.openxmlformats.org/officeDocument/2006/relationships/tags" Target="../tags/tag12.xml" /><Relationship Id="rId1" Type="http://schemas.openxmlformats.org/officeDocument/2006/relationships/vmlDrawing" Target="../drawings/vmlDrawing11.vml" /><Relationship Id="rId6" Type="http://schemas.openxmlformats.org/officeDocument/2006/relationships/image" Target="../media/image4.png" /><Relationship Id="rId11" Type="http://schemas.openxmlformats.org/officeDocument/2006/relationships/image" Target="../media/image50.jpeg" /><Relationship Id="rId5" Type="http://schemas.openxmlformats.org/officeDocument/2006/relationships/image" Target="../media/image1.emf" /><Relationship Id="rId10" Type="http://schemas.openxmlformats.org/officeDocument/2006/relationships/image" Target="../media/image49.jpeg" /><Relationship Id="rId4" Type="http://schemas.openxmlformats.org/officeDocument/2006/relationships/oleObject" Target="../embeddings/oleObject11.bin" /><Relationship Id="rId9" Type="http://schemas.openxmlformats.org/officeDocument/2006/relationships/image" Target="../media/image48.svg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 /><Relationship Id="rId3" Type="http://schemas.openxmlformats.org/officeDocument/2006/relationships/slideLayout" Target="../slideLayouts/slideLayout1.xml" /><Relationship Id="rId7" Type="http://schemas.openxmlformats.org/officeDocument/2006/relationships/image" Target="../media/image51.png" /><Relationship Id="rId12" Type="http://schemas.openxmlformats.org/officeDocument/2006/relationships/image" Target="../media/image3.jpeg" /><Relationship Id="rId2" Type="http://schemas.openxmlformats.org/officeDocument/2006/relationships/tags" Target="../tags/tag13.xml" /><Relationship Id="rId1" Type="http://schemas.openxmlformats.org/officeDocument/2006/relationships/vmlDrawing" Target="../drawings/vmlDrawing12.vml" /><Relationship Id="rId6" Type="http://schemas.openxmlformats.org/officeDocument/2006/relationships/image" Target="../media/image4.png" /><Relationship Id="rId11" Type="http://schemas.openxmlformats.org/officeDocument/2006/relationships/image" Target="../media/image9.svg" /><Relationship Id="rId5" Type="http://schemas.openxmlformats.org/officeDocument/2006/relationships/image" Target="../media/image1.emf" /><Relationship Id="rId10" Type="http://schemas.openxmlformats.org/officeDocument/2006/relationships/image" Target="../media/image8.png" /><Relationship Id="rId4" Type="http://schemas.openxmlformats.org/officeDocument/2006/relationships/oleObject" Target="../embeddings/oleObject12.bin" /><Relationship Id="rId9" Type="http://schemas.openxmlformats.org/officeDocument/2006/relationships/image" Target="../media/image53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 /><Relationship Id="rId7" Type="http://schemas.openxmlformats.org/officeDocument/2006/relationships/image" Target="../media/image55.jp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svg" /><Relationship Id="rId5" Type="http://schemas.openxmlformats.org/officeDocument/2006/relationships/image" Target="../media/image8.png" /><Relationship Id="rId4" Type="http://schemas.openxmlformats.org/officeDocument/2006/relationships/image" Target="../media/image46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 /><Relationship Id="rId7" Type="http://schemas.openxmlformats.org/officeDocument/2006/relationships/image" Target="../media/image3.jpeg" /><Relationship Id="rId2" Type="http://schemas.openxmlformats.org/officeDocument/2006/relationships/tags" Target="../tags/tag14.xml" /><Relationship Id="rId1" Type="http://schemas.openxmlformats.org/officeDocument/2006/relationships/vmlDrawing" Target="../drawings/vmlDrawing13.vml" /><Relationship Id="rId6" Type="http://schemas.openxmlformats.org/officeDocument/2006/relationships/image" Target="../media/image2.tiff" /><Relationship Id="rId5" Type="http://schemas.openxmlformats.org/officeDocument/2006/relationships/image" Target="../media/image1.emf" /><Relationship Id="rId4" Type="http://schemas.openxmlformats.org/officeDocument/2006/relationships/oleObject" Target="../embeddings/oleObject13.bin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 /><Relationship Id="rId3" Type="http://schemas.openxmlformats.org/officeDocument/2006/relationships/slideLayout" Target="../slideLayouts/slideLayout2.xml" /><Relationship Id="rId7" Type="http://schemas.openxmlformats.org/officeDocument/2006/relationships/image" Target="../media/image1.emf" /><Relationship Id="rId12" Type="http://schemas.openxmlformats.org/officeDocument/2006/relationships/image" Target="../media/image3.jpeg" /><Relationship Id="rId2" Type="http://schemas.openxmlformats.org/officeDocument/2006/relationships/tags" Target="../tags/tag4.xml" /><Relationship Id="rId1" Type="http://schemas.openxmlformats.org/officeDocument/2006/relationships/vmlDrawing" Target="../drawings/vmlDrawing3.vml" /><Relationship Id="rId6" Type="http://schemas.openxmlformats.org/officeDocument/2006/relationships/oleObject" Target="../embeddings/oleObject3.bin" /><Relationship Id="rId11" Type="http://schemas.openxmlformats.org/officeDocument/2006/relationships/image" Target="../media/image9.svg" /><Relationship Id="rId5" Type="http://schemas.openxmlformats.org/officeDocument/2006/relationships/image" Target="../media/image5.png" /><Relationship Id="rId10" Type="http://schemas.openxmlformats.org/officeDocument/2006/relationships/image" Target="../media/image8.png" /><Relationship Id="rId4" Type="http://schemas.openxmlformats.org/officeDocument/2006/relationships/image" Target="../media/image4.png" /><Relationship Id="rId9" Type="http://schemas.openxmlformats.org/officeDocument/2006/relationships/image" Target="../media/image7.sv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 /><Relationship Id="rId3" Type="http://schemas.openxmlformats.org/officeDocument/2006/relationships/slideLayout" Target="../slideLayouts/slideLayout1.xml" /><Relationship Id="rId7" Type="http://schemas.openxmlformats.org/officeDocument/2006/relationships/image" Target="../media/image10.png" /><Relationship Id="rId2" Type="http://schemas.openxmlformats.org/officeDocument/2006/relationships/tags" Target="../tags/tag5.xml" /><Relationship Id="rId1" Type="http://schemas.openxmlformats.org/officeDocument/2006/relationships/vmlDrawing" Target="../drawings/vmlDrawing4.vml" /><Relationship Id="rId6" Type="http://schemas.openxmlformats.org/officeDocument/2006/relationships/image" Target="../media/image4.png" /><Relationship Id="rId11" Type="http://schemas.openxmlformats.org/officeDocument/2006/relationships/image" Target="../media/image3.jpeg" /><Relationship Id="rId5" Type="http://schemas.openxmlformats.org/officeDocument/2006/relationships/image" Target="../media/image1.emf" /><Relationship Id="rId10" Type="http://schemas.openxmlformats.org/officeDocument/2006/relationships/image" Target="../media/image9.svg" /><Relationship Id="rId4" Type="http://schemas.openxmlformats.org/officeDocument/2006/relationships/oleObject" Target="../embeddings/oleObject4.bin" /><Relationship Id="rId9" Type="http://schemas.openxmlformats.org/officeDocument/2006/relationships/image" Target="../media/image8.pn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 /><Relationship Id="rId13" Type="http://schemas.openxmlformats.org/officeDocument/2006/relationships/image" Target="../media/image18.png" /><Relationship Id="rId18" Type="http://schemas.openxmlformats.org/officeDocument/2006/relationships/image" Target="../media/image9.svg" /><Relationship Id="rId3" Type="http://schemas.openxmlformats.org/officeDocument/2006/relationships/slideLayout" Target="../slideLayouts/slideLayout1.xml" /><Relationship Id="rId21" Type="http://schemas.openxmlformats.org/officeDocument/2006/relationships/image" Target="../media/image8.png" /><Relationship Id="rId7" Type="http://schemas.openxmlformats.org/officeDocument/2006/relationships/image" Target="../media/image12.png" /><Relationship Id="rId12" Type="http://schemas.openxmlformats.org/officeDocument/2006/relationships/image" Target="../media/image17.svg" /><Relationship Id="rId17" Type="http://schemas.openxmlformats.org/officeDocument/2006/relationships/image" Target="../media/image22.png" /><Relationship Id="rId2" Type="http://schemas.openxmlformats.org/officeDocument/2006/relationships/tags" Target="../tags/tag6.xml" /><Relationship Id="rId16" Type="http://schemas.openxmlformats.org/officeDocument/2006/relationships/image" Target="../media/image21.svg" /><Relationship Id="rId20" Type="http://schemas.openxmlformats.org/officeDocument/2006/relationships/image" Target="../media/image24.svg" /><Relationship Id="rId1" Type="http://schemas.openxmlformats.org/officeDocument/2006/relationships/vmlDrawing" Target="../drawings/vmlDrawing5.vml" /><Relationship Id="rId6" Type="http://schemas.openxmlformats.org/officeDocument/2006/relationships/image" Target="../media/image4.png" /><Relationship Id="rId11" Type="http://schemas.openxmlformats.org/officeDocument/2006/relationships/image" Target="../media/image16.png" /><Relationship Id="rId5" Type="http://schemas.openxmlformats.org/officeDocument/2006/relationships/image" Target="../media/image1.emf" /><Relationship Id="rId15" Type="http://schemas.openxmlformats.org/officeDocument/2006/relationships/image" Target="../media/image20.png" /><Relationship Id="rId10" Type="http://schemas.openxmlformats.org/officeDocument/2006/relationships/image" Target="../media/image15.svg" /><Relationship Id="rId19" Type="http://schemas.openxmlformats.org/officeDocument/2006/relationships/image" Target="../media/image23.png" /><Relationship Id="rId4" Type="http://schemas.openxmlformats.org/officeDocument/2006/relationships/oleObject" Target="../embeddings/oleObject5.bin" /><Relationship Id="rId9" Type="http://schemas.openxmlformats.org/officeDocument/2006/relationships/image" Target="../media/image14.png" /><Relationship Id="rId14" Type="http://schemas.openxmlformats.org/officeDocument/2006/relationships/image" Target="../media/image19.svg" /><Relationship Id="rId22" Type="http://schemas.openxmlformats.org/officeDocument/2006/relationships/image" Target="../media/image3.jpe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 /><Relationship Id="rId13" Type="http://schemas.openxmlformats.org/officeDocument/2006/relationships/image" Target="../media/image9.svg" /><Relationship Id="rId3" Type="http://schemas.openxmlformats.org/officeDocument/2006/relationships/slideLayout" Target="../slideLayouts/slideLayout1.xml" /><Relationship Id="rId7" Type="http://schemas.openxmlformats.org/officeDocument/2006/relationships/image" Target="../media/image25.png" /><Relationship Id="rId12" Type="http://schemas.openxmlformats.org/officeDocument/2006/relationships/image" Target="../media/image8.png" /><Relationship Id="rId2" Type="http://schemas.openxmlformats.org/officeDocument/2006/relationships/tags" Target="../tags/tag7.xml" /><Relationship Id="rId1" Type="http://schemas.openxmlformats.org/officeDocument/2006/relationships/vmlDrawing" Target="../drawings/vmlDrawing6.vml" /><Relationship Id="rId6" Type="http://schemas.openxmlformats.org/officeDocument/2006/relationships/image" Target="../media/image4.png" /><Relationship Id="rId11" Type="http://schemas.openxmlformats.org/officeDocument/2006/relationships/image" Target="../media/image28.png" /><Relationship Id="rId5" Type="http://schemas.openxmlformats.org/officeDocument/2006/relationships/image" Target="../media/image1.emf" /><Relationship Id="rId10" Type="http://schemas.openxmlformats.org/officeDocument/2006/relationships/image" Target="../media/image11.png" /><Relationship Id="rId4" Type="http://schemas.openxmlformats.org/officeDocument/2006/relationships/oleObject" Target="../embeddings/oleObject6.bin" /><Relationship Id="rId9" Type="http://schemas.openxmlformats.org/officeDocument/2006/relationships/image" Target="../media/image27.png" /><Relationship Id="rId14" Type="http://schemas.openxmlformats.org/officeDocument/2006/relationships/image" Target="../media/image3.jpe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3" Type="http://schemas.openxmlformats.org/officeDocument/2006/relationships/slideLayout" Target="../slideLayouts/slideLayout2.xml" /><Relationship Id="rId7" Type="http://schemas.openxmlformats.org/officeDocument/2006/relationships/image" Target="../media/image4.png" /><Relationship Id="rId2" Type="http://schemas.openxmlformats.org/officeDocument/2006/relationships/tags" Target="../tags/tag8.xml" /><Relationship Id="rId1" Type="http://schemas.openxmlformats.org/officeDocument/2006/relationships/vmlDrawing" Target="../drawings/vmlDrawing7.vml" /><Relationship Id="rId6" Type="http://schemas.openxmlformats.org/officeDocument/2006/relationships/image" Target="../media/image1.emf" /><Relationship Id="rId5" Type="http://schemas.openxmlformats.org/officeDocument/2006/relationships/oleObject" Target="../embeddings/oleObject7.bin" /><Relationship Id="rId10" Type="http://schemas.openxmlformats.org/officeDocument/2006/relationships/image" Target="../media/image3.jpeg" /><Relationship Id="rId4" Type="http://schemas.openxmlformats.org/officeDocument/2006/relationships/image" Target="../media/image29.png" /><Relationship Id="rId9" Type="http://schemas.openxmlformats.org/officeDocument/2006/relationships/image" Target="../media/image9.sv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13" Type="http://schemas.openxmlformats.org/officeDocument/2006/relationships/image" Target="../media/image34.jpg" /><Relationship Id="rId3" Type="http://schemas.openxmlformats.org/officeDocument/2006/relationships/slideLayout" Target="../slideLayouts/slideLayout1.xml" /><Relationship Id="rId7" Type="http://schemas.openxmlformats.org/officeDocument/2006/relationships/image" Target="../media/image30.tiff" /><Relationship Id="rId12" Type="http://schemas.openxmlformats.org/officeDocument/2006/relationships/image" Target="../media/image33.svg" /><Relationship Id="rId2" Type="http://schemas.openxmlformats.org/officeDocument/2006/relationships/tags" Target="../tags/tag9.xml" /><Relationship Id="rId1" Type="http://schemas.openxmlformats.org/officeDocument/2006/relationships/vmlDrawing" Target="../drawings/vmlDrawing8.vml" /><Relationship Id="rId6" Type="http://schemas.openxmlformats.org/officeDocument/2006/relationships/image" Target="../media/image4.png" /><Relationship Id="rId11" Type="http://schemas.openxmlformats.org/officeDocument/2006/relationships/image" Target="../media/image32.png" /><Relationship Id="rId5" Type="http://schemas.openxmlformats.org/officeDocument/2006/relationships/image" Target="../media/image1.emf" /><Relationship Id="rId10" Type="http://schemas.openxmlformats.org/officeDocument/2006/relationships/image" Target="../media/image31.png" /><Relationship Id="rId4" Type="http://schemas.openxmlformats.org/officeDocument/2006/relationships/oleObject" Target="../embeddings/oleObject8.bin" /><Relationship Id="rId9" Type="http://schemas.openxmlformats.org/officeDocument/2006/relationships/image" Target="../media/image9.svg" /><Relationship Id="rId14" Type="http://schemas.openxmlformats.org/officeDocument/2006/relationships/image" Target="../media/image3.jpe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 /><Relationship Id="rId13" Type="http://schemas.openxmlformats.org/officeDocument/2006/relationships/image" Target="../media/image8.png" /><Relationship Id="rId3" Type="http://schemas.openxmlformats.org/officeDocument/2006/relationships/slideLayout" Target="../slideLayouts/slideLayout1.xml" /><Relationship Id="rId7" Type="http://schemas.openxmlformats.org/officeDocument/2006/relationships/image" Target="../media/image4.png" /><Relationship Id="rId12" Type="http://schemas.openxmlformats.org/officeDocument/2006/relationships/image" Target="../media/image26.png" /><Relationship Id="rId2" Type="http://schemas.openxmlformats.org/officeDocument/2006/relationships/tags" Target="../tags/tag10.xml" /><Relationship Id="rId1" Type="http://schemas.openxmlformats.org/officeDocument/2006/relationships/vmlDrawing" Target="../drawings/vmlDrawing9.vml" /><Relationship Id="rId6" Type="http://schemas.openxmlformats.org/officeDocument/2006/relationships/image" Target="../media/image1.emf" /><Relationship Id="rId11" Type="http://schemas.openxmlformats.org/officeDocument/2006/relationships/image" Target="../media/image39.png" /><Relationship Id="rId5" Type="http://schemas.openxmlformats.org/officeDocument/2006/relationships/oleObject" Target="../embeddings/oleObject9.bin" /><Relationship Id="rId15" Type="http://schemas.openxmlformats.org/officeDocument/2006/relationships/image" Target="../media/image3.jpeg" /><Relationship Id="rId10" Type="http://schemas.openxmlformats.org/officeDocument/2006/relationships/image" Target="../media/image38.svg" /><Relationship Id="rId4" Type="http://schemas.openxmlformats.org/officeDocument/2006/relationships/image" Target="../media/image35.png" /><Relationship Id="rId9" Type="http://schemas.openxmlformats.org/officeDocument/2006/relationships/image" Target="../media/image37.png" /><Relationship Id="rId14" Type="http://schemas.openxmlformats.org/officeDocument/2006/relationships/image" Target="../media/image9.sv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 /><Relationship Id="rId13" Type="http://schemas.openxmlformats.org/officeDocument/2006/relationships/image" Target="../media/image8.png" /><Relationship Id="rId3" Type="http://schemas.openxmlformats.org/officeDocument/2006/relationships/slideLayout" Target="../slideLayouts/slideLayout1.xml" /><Relationship Id="rId7" Type="http://schemas.openxmlformats.org/officeDocument/2006/relationships/image" Target="../media/image40.png" /><Relationship Id="rId12" Type="http://schemas.openxmlformats.org/officeDocument/2006/relationships/image" Target="../media/image45.svg" /><Relationship Id="rId2" Type="http://schemas.openxmlformats.org/officeDocument/2006/relationships/tags" Target="../tags/tag11.xml" /><Relationship Id="rId1" Type="http://schemas.openxmlformats.org/officeDocument/2006/relationships/vmlDrawing" Target="../drawings/vmlDrawing10.vml" /><Relationship Id="rId6" Type="http://schemas.openxmlformats.org/officeDocument/2006/relationships/image" Target="../media/image4.png" /><Relationship Id="rId11" Type="http://schemas.openxmlformats.org/officeDocument/2006/relationships/image" Target="../media/image44.png" /><Relationship Id="rId5" Type="http://schemas.openxmlformats.org/officeDocument/2006/relationships/image" Target="../media/image1.emf" /><Relationship Id="rId15" Type="http://schemas.openxmlformats.org/officeDocument/2006/relationships/image" Target="../media/image3.jpeg" /><Relationship Id="rId10" Type="http://schemas.openxmlformats.org/officeDocument/2006/relationships/image" Target="../media/image43.png" /><Relationship Id="rId4" Type="http://schemas.openxmlformats.org/officeDocument/2006/relationships/oleObject" Target="../embeddings/oleObject10.bin" /><Relationship Id="rId9" Type="http://schemas.openxmlformats.org/officeDocument/2006/relationships/image" Target="../media/image42.png" /><Relationship Id="rId14" Type="http://schemas.openxmlformats.org/officeDocument/2006/relationships/image" Target="../media/image9.sv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6BB46E-E582-411D-B31C-62236C20F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405" y="1"/>
            <a:ext cx="5187595" cy="6858000"/>
          </a:xfrm>
          <a:prstGeom prst="rect">
            <a:avLst/>
          </a:prstGeom>
        </p:spPr>
      </p:pic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FD2477BA-F781-46C2-A5D3-EA7DD817E59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088503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Слайд think-cell" r:id="rId5" imgW="425" imgH="424" progId="TCLayout.ActiveDocument.1">
                  <p:embed/>
                </p:oleObj>
              </mc:Choice>
              <mc:Fallback>
                <p:oleObj name="Слайд think-cell" r:id="rId5" imgW="425" imgH="424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FD2477BA-F781-46C2-A5D3-EA7DD817E5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3">
            <a:extLst>
              <a:ext uri="{FF2B5EF4-FFF2-40B4-BE49-F238E27FC236}">
                <a16:creationId xmlns:a16="http://schemas.microsoft.com/office/drawing/2014/main" id="{5388CF36-FE1F-485F-8481-7F53B9CFABF7}"/>
              </a:ext>
            </a:extLst>
          </p:cNvPr>
          <p:cNvSpPr txBox="1">
            <a:spLocks/>
          </p:cNvSpPr>
          <p:nvPr/>
        </p:nvSpPr>
        <p:spPr>
          <a:xfrm>
            <a:off x="4341972" y="6414064"/>
            <a:ext cx="2410691" cy="303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Сентябрь 2021</a:t>
            </a:r>
            <a:endParaRPr lang="en-RU" sz="1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94368E8-D1BA-4213-8DA4-42B7D6A8AF09}"/>
              </a:ext>
            </a:extLst>
          </p:cNvPr>
          <p:cNvSpPr txBox="1">
            <a:spLocks/>
          </p:cNvSpPr>
          <p:nvPr/>
        </p:nvSpPr>
        <p:spPr>
          <a:xfrm>
            <a:off x="461856" y="3708396"/>
            <a:ext cx="9348186" cy="12627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Создание единой цифровой платформы. </a:t>
            </a:r>
          </a:p>
          <a:p>
            <a:r>
              <a:rPr lang="ru-R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Стратегия цифровой трансформации </a:t>
            </a:r>
          </a:p>
          <a:p>
            <a:r>
              <a:rPr lang="ru-R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транспортной системы региона</a:t>
            </a:r>
            <a:endParaRPr lang="ru-RU" sz="2800" b="1" dirty="0">
              <a:solidFill>
                <a:srgbClr val="1176B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C0A206-AF1D-4483-BEF0-ACDF6FE4576F}"/>
              </a:ext>
            </a:extLst>
          </p:cNvPr>
          <p:cNvSpPr txBox="1"/>
          <p:nvPr/>
        </p:nvSpPr>
        <p:spPr>
          <a:xfrm>
            <a:off x="481360" y="1556001"/>
            <a:ext cx="93286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3175" cmpd="sng">
                  <a:noFill/>
                </a:ln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Конференция</a:t>
            </a:r>
          </a:p>
          <a:p>
            <a:r>
              <a:rPr lang="ru-RU" sz="1600" b="1" dirty="0">
                <a:ln w="3175" cmpd="sng">
                  <a:noFill/>
                </a:ln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Ассоциации содействия развитию транспортной отрасли </a:t>
            </a:r>
          </a:p>
          <a:p>
            <a:r>
              <a:rPr lang="ru-RU" sz="1600" b="1" dirty="0">
                <a:ln w="3175" cmpd="sng">
                  <a:noFill/>
                </a:ln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«Транспортная Ассоциация Московской Агломерации» (Ассоциация «ТАМА»)</a:t>
            </a:r>
          </a:p>
          <a:p>
            <a:endParaRPr lang="ru-RU" sz="1600" b="1" dirty="0">
              <a:ln w="3175" cmpd="sng">
                <a:noFill/>
              </a:ln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600" b="1" dirty="0">
              <a:ln w="3175" cmpd="sng">
                <a:noFill/>
              </a:ln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600" b="1" dirty="0">
                <a:ln w="3175" cmpd="sng">
                  <a:noFill/>
                </a:ln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«Актуальные проблемы цифровой трансформации </a:t>
            </a:r>
          </a:p>
          <a:p>
            <a:r>
              <a:rPr lang="ru-RU" sz="1600" b="1" dirty="0">
                <a:ln w="3175" cmpd="sng">
                  <a:noFill/>
                </a:ln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зеленых технологий на транспорте»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0C8193B-1158-435B-81DA-5EA8A5C795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56" y="220422"/>
            <a:ext cx="999067" cy="999067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017DF87-91AC-440A-9A97-B664F62F5B83}"/>
              </a:ext>
            </a:extLst>
          </p:cNvPr>
          <p:cNvSpPr/>
          <p:nvPr/>
        </p:nvSpPr>
        <p:spPr>
          <a:xfrm>
            <a:off x="1580561" y="366012"/>
            <a:ext cx="79335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29DE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Ассоциация «Единая Транспортная Система </a:t>
            </a:r>
          </a:p>
          <a:p>
            <a:r>
              <a:rPr lang="ru-RU" sz="2000" b="1" dirty="0">
                <a:solidFill>
                  <a:srgbClr val="029DE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«Автобусные Линии Страны»</a:t>
            </a:r>
          </a:p>
        </p:txBody>
      </p:sp>
    </p:spTree>
    <p:extLst>
      <p:ext uri="{BB962C8B-B14F-4D97-AF65-F5344CB8AC3E}">
        <p14:creationId xmlns:p14="http://schemas.microsoft.com/office/powerpoint/2010/main" val="3861596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FD2477BA-F781-46C2-A5D3-EA7DD817E59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246355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Слайд think-cell" r:id="rId4" imgW="425" imgH="424" progId="TCLayout.ActiveDocument.1">
                  <p:embed/>
                </p:oleObj>
              </mc:Choice>
              <mc:Fallback>
                <p:oleObj name="Слайд think-cell" r:id="rId4" imgW="425" imgH="424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FD2477BA-F781-46C2-A5D3-EA7DD817E5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2635239C-671C-4AE1-85C4-385768D21C0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82725" cy="294751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76B515E-9127-4E2E-A090-2F1590EFC563}"/>
              </a:ext>
            </a:extLst>
          </p:cNvPr>
          <p:cNvSpPr txBox="1"/>
          <p:nvPr/>
        </p:nvSpPr>
        <p:spPr>
          <a:xfrm>
            <a:off x="13371" y="311328"/>
            <a:ext cx="636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10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C35249B7-FC21-412C-8737-872D94548065}"/>
              </a:ext>
            </a:extLst>
          </p:cNvPr>
          <p:cNvCxnSpPr/>
          <p:nvPr/>
        </p:nvCxnSpPr>
        <p:spPr>
          <a:xfrm>
            <a:off x="587830" y="313019"/>
            <a:ext cx="0" cy="52322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9DCADA4-AB81-4725-9E55-95B6631FBBF9}"/>
              </a:ext>
            </a:extLst>
          </p:cNvPr>
          <p:cNvSpPr/>
          <p:nvPr/>
        </p:nvSpPr>
        <p:spPr>
          <a:xfrm>
            <a:off x="0" y="5595855"/>
            <a:ext cx="12192000" cy="12648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FAE0DE0-6BDE-48E1-9EB9-4D6F9E5D888F}"/>
              </a:ext>
            </a:extLst>
          </p:cNvPr>
          <p:cNvSpPr/>
          <p:nvPr/>
        </p:nvSpPr>
        <p:spPr>
          <a:xfrm>
            <a:off x="703397" y="399652"/>
            <a:ext cx="6513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ТРАНСПОРТНАЯ РЕФОРМА В ТВЕРСКОЙ ОБЛАСТИ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5AF2951-5037-4786-943C-3C167E7BF5F6}"/>
              </a:ext>
            </a:extLst>
          </p:cNvPr>
          <p:cNvSpPr/>
          <p:nvPr/>
        </p:nvSpPr>
        <p:spPr>
          <a:xfrm>
            <a:off x="790835" y="1208725"/>
            <a:ext cx="594098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1176BA"/>
              </a:buClr>
              <a:defRPr/>
            </a:pPr>
            <a:r>
              <a:rPr lang="ru-RU" b="1" dirty="0">
                <a:solidFill>
                  <a:srgbClr val="0463B0"/>
                </a:solidFill>
                <a:latin typeface="Arial Narrow" panose="020B0606020202030204" pitchFamily="34" charset="0"/>
              </a:rPr>
              <a:t>ПЕРЕХОД НА НОВУЮ МОДЕЛЬ ТРАНСПОРТНОГО ОБСЛУЖИВАНИЯ НАСЕЛЕНИЯ</a:t>
            </a:r>
          </a:p>
          <a:p>
            <a:pPr lvl="0">
              <a:buClr>
                <a:srgbClr val="1176BA"/>
              </a:buClr>
              <a:defRPr/>
            </a:pPr>
            <a:r>
              <a:rPr lang="ru-RU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Грамотная организация экономики городского общественного транспорта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60F56AA-7C57-4FBB-AF47-E33494786A6E}"/>
              </a:ext>
            </a:extLst>
          </p:cNvPr>
          <p:cNvSpPr/>
          <p:nvPr/>
        </p:nvSpPr>
        <p:spPr>
          <a:xfrm>
            <a:off x="430215" y="1145876"/>
            <a:ext cx="4491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400" b="1" spc="50" dirty="0">
                <a:solidFill>
                  <a:srgbClr val="155DAA"/>
                </a:solidFill>
                <a:latin typeface="Arial Narrow" panose="020B0606020202030204" pitchFamily="34" charset="0"/>
              </a:rPr>
              <a:t>1</a:t>
            </a:r>
            <a:endParaRPr lang="ru-RU" sz="4400" b="1" spc="50" dirty="0">
              <a:solidFill>
                <a:srgbClr val="155DAA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9BAC2A46-B793-49F6-98C9-ED171FEDCBE9}"/>
              </a:ext>
            </a:extLst>
          </p:cNvPr>
          <p:cNvSpPr/>
          <p:nvPr/>
        </p:nvSpPr>
        <p:spPr>
          <a:xfrm>
            <a:off x="6934215" y="1202068"/>
            <a:ext cx="54650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1176BA"/>
              </a:buClr>
              <a:defRPr/>
            </a:pPr>
            <a:r>
              <a:rPr lang="ru-RU" b="1" dirty="0">
                <a:solidFill>
                  <a:srgbClr val="0463B0"/>
                </a:solidFill>
                <a:latin typeface="Arial Narrow" panose="020B0606020202030204" pitchFamily="34" charset="0"/>
              </a:rPr>
              <a:t>ВНЕДРЕНИЕ КОМПЛЕКСНОГО </a:t>
            </a:r>
          </a:p>
          <a:p>
            <a:pPr lvl="0">
              <a:buClr>
                <a:srgbClr val="1176BA"/>
              </a:buClr>
              <a:defRPr/>
            </a:pPr>
            <a:r>
              <a:rPr lang="ru-RU" b="1" dirty="0">
                <a:solidFill>
                  <a:srgbClr val="0463B0"/>
                </a:solidFill>
                <a:latin typeface="Arial Narrow" panose="020B0606020202030204" pitchFamily="34" charset="0"/>
              </a:rPr>
              <a:t>ЦИФРОВОГО РЕШЕНИЯ</a:t>
            </a:r>
          </a:p>
          <a:p>
            <a:pPr lvl="0">
              <a:buClr>
                <a:srgbClr val="1176BA"/>
              </a:buClr>
              <a:defRPr/>
            </a:pPr>
            <a:r>
              <a:rPr lang="ru-RU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Инновации в области управления транспортом 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3B20636D-CBA9-4160-AD40-82481237F88F}"/>
              </a:ext>
            </a:extLst>
          </p:cNvPr>
          <p:cNvSpPr/>
          <p:nvPr/>
        </p:nvSpPr>
        <p:spPr>
          <a:xfrm>
            <a:off x="6571245" y="1120577"/>
            <a:ext cx="4491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400" b="1" spc="50" dirty="0">
                <a:solidFill>
                  <a:srgbClr val="155DAA"/>
                </a:solidFill>
                <a:latin typeface="Arial Narrow" panose="020B0606020202030204" pitchFamily="34" charset="0"/>
              </a:rPr>
              <a:t>2</a:t>
            </a:r>
            <a:endParaRPr lang="ru-RU" sz="4400" b="1" spc="50" dirty="0">
              <a:solidFill>
                <a:srgbClr val="155DAA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Новых автобусов">
            <a:extLst>
              <a:ext uri="{FF2B5EF4-FFF2-40B4-BE49-F238E27FC236}">
                <a16:creationId xmlns:a16="http://schemas.microsoft.com/office/drawing/2014/main" id="{01BCFA3D-B75B-45B2-A203-7195D2116959}"/>
              </a:ext>
            </a:extLst>
          </p:cNvPr>
          <p:cNvSpPr txBox="1"/>
          <p:nvPr/>
        </p:nvSpPr>
        <p:spPr>
          <a:xfrm>
            <a:off x="5579604" y="6425937"/>
            <a:ext cx="1192634" cy="215444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pc="-48">
                <a:solidFill>
                  <a:srgbClr val="000000"/>
                </a:solidFill>
                <a:latin typeface="Ubuntu Regular"/>
                <a:ea typeface="Ubuntu Regular"/>
                <a:cs typeface="Ubuntu Regular"/>
                <a:sym typeface="Ubuntu Regular"/>
              </a:defRPr>
            </a:lvl1pPr>
          </a:lstStyle>
          <a:p>
            <a:r>
              <a:rPr lang="ru-RU" sz="1400" spc="0" dirty="0">
                <a:solidFill>
                  <a:schemeClr val="tx1"/>
                </a:solidFill>
                <a:latin typeface="Arial Narrow" panose="020B0606020202030204" pitchFamily="34" charset="0"/>
              </a:rPr>
              <a:t>Новых автобусов</a:t>
            </a:r>
            <a:endParaRPr sz="1400" spc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471">
            <a:extLst>
              <a:ext uri="{FF2B5EF4-FFF2-40B4-BE49-F238E27FC236}">
                <a16:creationId xmlns:a16="http://schemas.microsoft.com/office/drawing/2014/main" id="{749289C9-9C01-4202-9CF3-C3C296049B8B}"/>
              </a:ext>
            </a:extLst>
          </p:cNvPr>
          <p:cNvSpPr txBox="1"/>
          <p:nvPr/>
        </p:nvSpPr>
        <p:spPr>
          <a:xfrm>
            <a:off x="5578508" y="5767287"/>
            <a:ext cx="613951" cy="646331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4500" spc="-90">
                <a:solidFill>
                  <a:srgbClr val="000000"/>
                </a:solidFill>
                <a:latin typeface="+mj-lt"/>
                <a:ea typeface="+mj-ea"/>
                <a:cs typeface="+mj-cs"/>
                <a:sym typeface="Ubuntu Medium"/>
              </a:defRPr>
            </a:lvl1pPr>
          </a:lstStyle>
          <a:p>
            <a:r>
              <a:rPr sz="2800" b="1" spc="0" dirty="0">
                <a:solidFill>
                  <a:srgbClr val="155DAA"/>
                </a:solidFill>
                <a:latin typeface="Arial Narrow" panose="020B0606020202030204" pitchFamily="34" charset="0"/>
              </a:rPr>
              <a:t>471</a:t>
            </a:r>
            <a:r>
              <a:rPr lang="ru-RU" sz="2800" b="1" spc="0" dirty="0">
                <a:solidFill>
                  <a:srgbClr val="155DAA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ru-RU" sz="1400" b="1" spc="0" dirty="0">
                <a:solidFill>
                  <a:srgbClr val="155DAA"/>
                </a:solidFill>
                <a:latin typeface="Arial Narrow" panose="020B0606020202030204" pitchFamily="34" charset="0"/>
              </a:rPr>
              <a:t>единица</a:t>
            </a:r>
            <a:endParaRPr sz="2000" b="1" spc="0" dirty="0">
              <a:solidFill>
                <a:srgbClr val="155DAA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Запуск проекта">
            <a:extLst>
              <a:ext uri="{FF2B5EF4-FFF2-40B4-BE49-F238E27FC236}">
                <a16:creationId xmlns:a16="http://schemas.microsoft.com/office/drawing/2014/main" id="{3865D733-3A9F-4805-8CB3-DE93249C379C}"/>
              </a:ext>
            </a:extLst>
          </p:cNvPr>
          <p:cNvSpPr txBox="1"/>
          <p:nvPr/>
        </p:nvSpPr>
        <p:spPr>
          <a:xfrm>
            <a:off x="1041050" y="6332943"/>
            <a:ext cx="1041952" cy="215444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pc="-48">
                <a:solidFill>
                  <a:srgbClr val="000000"/>
                </a:solidFill>
                <a:latin typeface="Ubuntu Regular"/>
                <a:ea typeface="Ubuntu Regular"/>
                <a:cs typeface="Ubuntu Regular"/>
                <a:sym typeface="Ubuntu Regular"/>
              </a:defRPr>
            </a:lvl1pPr>
          </a:lstStyle>
          <a:p>
            <a:r>
              <a:rPr lang="ru-RU" sz="1400" spc="0" dirty="0">
                <a:solidFill>
                  <a:schemeClr val="tx1"/>
                </a:solidFill>
                <a:latin typeface="Arial Narrow" panose="020B0606020202030204" pitchFamily="34" charset="0"/>
              </a:rPr>
              <a:t>Запуск проекта</a:t>
            </a:r>
            <a:endParaRPr sz="1400" spc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03.02.20">
            <a:extLst>
              <a:ext uri="{FF2B5EF4-FFF2-40B4-BE49-F238E27FC236}">
                <a16:creationId xmlns:a16="http://schemas.microsoft.com/office/drawing/2014/main" id="{C4F813E5-81F4-416B-BBE8-63EE3A94FBCA}"/>
              </a:ext>
            </a:extLst>
          </p:cNvPr>
          <p:cNvSpPr txBox="1"/>
          <p:nvPr/>
        </p:nvSpPr>
        <p:spPr>
          <a:xfrm>
            <a:off x="970168" y="5910598"/>
            <a:ext cx="1309744" cy="369332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4500" spc="-90">
                <a:solidFill>
                  <a:srgbClr val="000000"/>
                </a:solidFill>
                <a:latin typeface="+mj-lt"/>
                <a:ea typeface="+mj-ea"/>
                <a:cs typeface="+mj-cs"/>
                <a:sym typeface="Ubuntu Medium"/>
              </a:defRPr>
            </a:lvl1pPr>
          </a:lstStyle>
          <a:p>
            <a:pPr algn="ctr"/>
            <a:r>
              <a:rPr lang="en-US" sz="2400" b="1" spc="0" dirty="0">
                <a:solidFill>
                  <a:srgbClr val="00B050"/>
                </a:solidFill>
                <a:latin typeface="Arial Narrow" panose="020B0606020202030204" pitchFamily="34" charset="0"/>
              </a:rPr>
              <a:t>03.02.20 </a:t>
            </a:r>
            <a:r>
              <a:rPr lang="ru-RU" sz="2400" b="1" spc="0" dirty="0">
                <a:solidFill>
                  <a:srgbClr val="00B050"/>
                </a:solidFill>
                <a:latin typeface="Arial Narrow" panose="020B0606020202030204" pitchFamily="34" charset="0"/>
              </a:rPr>
              <a:t>г.</a:t>
            </a:r>
            <a:endParaRPr lang="en-US" sz="2400" b="1" spc="0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Население города">
            <a:extLst>
              <a:ext uri="{FF2B5EF4-FFF2-40B4-BE49-F238E27FC236}">
                <a16:creationId xmlns:a16="http://schemas.microsoft.com/office/drawing/2014/main" id="{D60156BC-2156-4D92-A764-A7C300EFB614}"/>
              </a:ext>
            </a:extLst>
          </p:cNvPr>
          <p:cNvSpPr txBox="1"/>
          <p:nvPr/>
        </p:nvSpPr>
        <p:spPr>
          <a:xfrm>
            <a:off x="3347891" y="6425937"/>
            <a:ext cx="1328285" cy="215444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pc="-48">
                <a:solidFill>
                  <a:srgbClr val="000000"/>
                </a:solidFill>
                <a:latin typeface="Ubuntu Regular"/>
                <a:ea typeface="Ubuntu Regular"/>
                <a:cs typeface="Ubuntu Regular"/>
                <a:sym typeface="Ubuntu Regular"/>
              </a:defRPr>
            </a:lvl1pPr>
          </a:lstStyle>
          <a:p>
            <a:r>
              <a:rPr lang="ru-RU" sz="1400" spc="0" dirty="0">
                <a:solidFill>
                  <a:schemeClr val="tx1"/>
                </a:solidFill>
                <a:latin typeface="Arial Narrow" panose="020B0606020202030204" pitchFamily="34" charset="0"/>
              </a:rPr>
              <a:t>Население города</a:t>
            </a:r>
            <a:endParaRPr sz="1400" spc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~500">
            <a:extLst>
              <a:ext uri="{FF2B5EF4-FFF2-40B4-BE49-F238E27FC236}">
                <a16:creationId xmlns:a16="http://schemas.microsoft.com/office/drawing/2014/main" id="{E7F3313F-10A4-4A9A-B235-B6DE1CF2E8AE}"/>
              </a:ext>
            </a:extLst>
          </p:cNvPr>
          <p:cNvSpPr txBox="1"/>
          <p:nvPr/>
        </p:nvSpPr>
        <p:spPr>
          <a:xfrm>
            <a:off x="3240332" y="5757904"/>
            <a:ext cx="938132" cy="646331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4500" spc="-90">
                <a:solidFill>
                  <a:srgbClr val="000000"/>
                </a:solidFill>
                <a:latin typeface="+mj-lt"/>
                <a:ea typeface="+mj-ea"/>
                <a:cs typeface="+mj-cs"/>
                <a:sym typeface="Ubuntu Medium"/>
              </a:defRPr>
            </a:lvl1pPr>
          </a:lstStyle>
          <a:p>
            <a:pPr algn="ctr"/>
            <a:r>
              <a:rPr sz="2800" b="1" spc="0" dirty="0">
                <a:solidFill>
                  <a:srgbClr val="155DAA"/>
                </a:solidFill>
                <a:latin typeface="Arial Narrow" panose="020B0606020202030204" pitchFamily="34" charset="0"/>
              </a:rPr>
              <a:t>~500</a:t>
            </a:r>
            <a:r>
              <a:rPr lang="ru-RU" sz="2800" b="1" spc="0" dirty="0">
                <a:solidFill>
                  <a:srgbClr val="155DAA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ru-RU" sz="1400" b="1" spc="0" dirty="0">
                <a:solidFill>
                  <a:srgbClr val="155DAA"/>
                </a:solidFill>
                <a:latin typeface="Arial Narrow" panose="020B0606020202030204" pitchFamily="34" charset="0"/>
              </a:rPr>
              <a:t>тыс. чел.</a:t>
            </a:r>
            <a:endParaRPr lang="ru-RU" sz="2000" b="1" spc="0" dirty="0">
              <a:solidFill>
                <a:srgbClr val="155DAA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Пассажиропоток">
            <a:extLst>
              <a:ext uri="{FF2B5EF4-FFF2-40B4-BE49-F238E27FC236}">
                <a16:creationId xmlns:a16="http://schemas.microsoft.com/office/drawing/2014/main" id="{A8294979-0B6F-479E-8924-063D23CB08DB}"/>
              </a:ext>
            </a:extLst>
          </p:cNvPr>
          <p:cNvSpPr txBox="1"/>
          <p:nvPr/>
        </p:nvSpPr>
        <p:spPr>
          <a:xfrm>
            <a:off x="7821613" y="6425937"/>
            <a:ext cx="1134926" cy="215444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pc="-48">
                <a:solidFill>
                  <a:srgbClr val="000000"/>
                </a:solidFill>
                <a:latin typeface="Ubuntu Regular"/>
                <a:ea typeface="Ubuntu Regular"/>
                <a:cs typeface="Ubuntu Regular"/>
                <a:sym typeface="Ubuntu Regular"/>
              </a:defRPr>
            </a:lvl1pPr>
          </a:lstStyle>
          <a:p>
            <a:r>
              <a:rPr sz="1400" spc="0" dirty="0">
                <a:solidFill>
                  <a:schemeClr val="tx1"/>
                </a:solidFill>
                <a:latin typeface="Arial Narrow" panose="020B0606020202030204" pitchFamily="34" charset="0"/>
              </a:rPr>
              <a:t>Пассажиропоток</a:t>
            </a:r>
          </a:p>
        </p:txBody>
      </p:sp>
      <p:sp>
        <p:nvSpPr>
          <p:cNvPr id="42" name="~200 000">
            <a:extLst>
              <a:ext uri="{FF2B5EF4-FFF2-40B4-BE49-F238E27FC236}">
                <a16:creationId xmlns:a16="http://schemas.microsoft.com/office/drawing/2014/main" id="{21BFB3E7-EBA9-4C45-BAA1-CC125446E38A}"/>
              </a:ext>
            </a:extLst>
          </p:cNvPr>
          <p:cNvSpPr txBox="1"/>
          <p:nvPr/>
        </p:nvSpPr>
        <p:spPr>
          <a:xfrm>
            <a:off x="7825881" y="5757905"/>
            <a:ext cx="1195840" cy="646331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4500" spc="-90">
                <a:solidFill>
                  <a:srgbClr val="000000"/>
                </a:solidFill>
                <a:latin typeface="+mj-lt"/>
                <a:ea typeface="+mj-ea"/>
                <a:cs typeface="+mj-cs"/>
                <a:sym typeface="Ubuntu Medium"/>
              </a:defRPr>
            </a:lvl1pPr>
          </a:lstStyle>
          <a:p>
            <a:r>
              <a:rPr sz="2800" b="1" spc="0" dirty="0">
                <a:solidFill>
                  <a:srgbClr val="155DAA"/>
                </a:solidFill>
                <a:latin typeface="Arial Narrow" panose="020B0606020202030204" pitchFamily="34" charset="0"/>
              </a:rPr>
              <a:t>~200 </a:t>
            </a:r>
            <a:endParaRPr lang="ru-RU" sz="2800" b="1" spc="0" dirty="0">
              <a:solidFill>
                <a:srgbClr val="155DAA"/>
              </a:solidFill>
              <a:latin typeface="Arial Narrow" panose="020B0606020202030204" pitchFamily="34" charset="0"/>
            </a:endParaRPr>
          </a:p>
          <a:p>
            <a:r>
              <a:rPr lang="ru-RU" sz="1400" b="1" spc="0" dirty="0">
                <a:solidFill>
                  <a:srgbClr val="155DAA"/>
                </a:solidFill>
                <a:latin typeface="Arial Narrow" panose="020B0606020202030204" pitchFamily="34" charset="0"/>
              </a:rPr>
              <a:t>тыс. чел. в день</a:t>
            </a:r>
            <a:endParaRPr sz="2000" b="1" spc="0" dirty="0">
              <a:solidFill>
                <a:srgbClr val="155DAA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Билетная выручка">
            <a:extLst>
              <a:ext uri="{FF2B5EF4-FFF2-40B4-BE49-F238E27FC236}">
                <a16:creationId xmlns:a16="http://schemas.microsoft.com/office/drawing/2014/main" id="{A8655424-4A89-4CA7-BEE4-380743D5B9A6}"/>
              </a:ext>
            </a:extLst>
          </p:cNvPr>
          <p:cNvSpPr txBox="1"/>
          <p:nvPr/>
        </p:nvSpPr>
        <p:spPr>
          <a:xfrm>
            <a:off x="10075941" y="6425937"/>
            <a:ext cx="1264770" cy="215444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pc="-48">
                <a:solidFill>
                  <a:srgbClr val="000000"/>
                </a:solidFill>
                <a:latin typeface="Ubuntu Regular"/>
                <a:ea typeface="Ubuntu Regular"/>
                <a:cs typeface="Ubuntu Regular"/>
                <a:sym typeface="Ubuntu Regular"/>
              </a:defRPr>
            </a:lvl1pPr>
          </a:lstStyle>
          <a:p>
            <a:r>
              <a:rPr sz="1400" spc="0" dirty="0">
                <a:solidFill>
                  <a:schemeClr val="tx1"/>
                </a:solidFill>
                <a:latin typeface="Arial Narrow" panose="020B0606020202030204" pitchFamily="34" charset="0"/>
              </a:rPr>
              <a:t>Билетная выручка</a:t>
            </a:r>
          </a:p>
        </p:txBody>
      </p:sp>
      <p:sp>
        <p:nvSpPr>
          <p:cNvPr id="44" name="~4,2">
            <a:extLst>
              <a:ext uri="{FF2B5EF4-FFF2-40B4-BE49-F238E27FC236}">
                <a16:creationId xmlns:a16="http://schemas.microsoft.com/office/drawing/2014/main" id="{39D57AE9-2E0C-4AD7-B588-8FE6B8BE233C}"/>
              </a:ext>
            </a:extLst>
          </p:cNvPr>
          <p:cNvSpPr txBox="1"/>
          <p:nvPr/>
        </p:nvSpPr>
        <p:spPr>
          <a:xfrm>
            <a:off x="10104908" y="5757904"/>
            <a:ext cx="1162178" cy="646331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4500" spc="-90">
                <a:solidFill>
                  <a:srgbClr val="000000"/>
                </a:solidFill>
                <a:latin typeface="+mj-lt"/>
                <a:ea typeface="+mj-ea"/>
                <a:cs typeface="+mj-cs"/>
                <a:sym typeface="Ubuntu Medium"/>
              </a:defRPr>
            </a:lvl1pPr>
          </a:lstStyle>
          <a:p>
            <a:r>
              <a:rPr sz="2800" b="1" spc="0" dirty="0">
                <a:solidFill>
                  <a:srgbClr val="155DAA"/>
                </a:solidFill>
                <a:latin typeface="Arial Narrow" panose="020B0606020202030204" pitchFamily="34" charset="0"/>
              </a:rPr>
              <a:t>~4,2</a:t>
            </a:r>
            <a:r>
              <a:rPr lang="ru-RU" sz="2800" b="1" spc="0" dirty="0">
                <a:solidFill>
                  <a:srgbClr val="155DAA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ru-RU" sz="1400" b="1" spc="0" dirty="0">
                <a:solidFill>
                  <a:srgbClr val="155DAA"/>
                </a:solidFill>
                <a:latin typeface="Arial Narrow" panose="020B0606020202030204" pitchFamily="34" charset="0"/>
              </a:rPr>
              <a:t>млн руб. в день</a:t>
            </a:r>
            <a:endParaRPr lang="ru-RU" sz="2000" b="1" spc="0" dirty="0">
              <a:solidFill>
                <a:srgbClr val="155DAA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Стрелка: вправо 44">
            <a:extLst>
              <a:ext uri="{FF2B5EF4-FFF2-40B4-BE49-F238E27FC236}">
                <a16:creationId xmlns:a16="http://schemas.microsoft.com/office/drawing/2014/main" id="{A13522B1-8642-4FCD-8232-98ECC5CC16C3}"/>
              </a:ext>
            </a:extLst>
          </p:cNvPr>
          <p:cNvSpPr/>
          <p:nvPr/>
        </p:nvSpPr>
        <p:spPr>
          <a:xfrm>
            <a:off x="2526180" y="6066088"/>
            <a:ext cx="378691" cy="287060"/>
          </a:xfrm>
          <a:prstGeom prst="rightArrow">
            <a:avLst/>
          </a:prstGeom>
          <a:solidFill>
            <a:srgbClr val="046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6" name="Рисунок 269">
            <a:extLst>
              <a:ext uri="{FF2B5EF4-FFF2-40B4-BE49-F238E27FC236}">
                <a16:creationId xmlns:a16="http://schemas.microsoft.com/office/drawing/2014/main" id="{A802028A-CB58-4292-B37B-1E22E7C6912D}"/>
              </a:ext>
            </a:extLst>
          </p:cNvPr>
          <p:cNvGrpSpPr/>
          <p:nvPr/>
        </p:nvGrpSpPr>
        <p:grpSpPr>
          <a:xfrm>
            <a:off x="4159604" y="5858402"/>
            <a:ext cx="516571" cy="516571"/>
            <a:chOff x="914714" y="2453098"/>
            <a:chExt cx="290424" cy="290424"/>
          </a:xfrm>
          <a:solidFill>
            <a:srgbClr val="0463B0"/>
          </a:solidFill>
        </p:grpSpPr>
        <p:sp>
          <p:nvSpPr>
            <p:cNvPr id="47" name="Полилиния: фигура 408">
              <a:extLst>
                <a:ext uri="{FF2B5EF4-FFF2-40B4-BE49-F238E27FC236}">
                  <a16:creationId xmlns:a16="http://schemas.microsoft.com/office/drawing/2014/main" id="{2CC9CC91-D71B-4A8F-9400-116736DCF9FB}"/>
                </a:ext>
              </a:extLst>
            </p:cNvPr>
            <p:cNvSpPr/>
            <p:nvPr/>
          </p:nvSpPr>
          <p:spPr>
            <a:xfrm>
              <a:off x="914713" y="2600407"/>
              <a:ext cx="290619" cy="139053"/>
            </a:xfrm>
            <a:custGeom>
              <a:avLst/>
              <a:gdLst>
                <a:gd name="connsiteX0" fmla="*/ 221762 w 290619"/>
                <a:gd name="connsiteY0" fmla="*/ 1313 h 139053"/>
                <a:gd name="connsiteX1" fmla="*/ 171752 w 290619"/>
                <a:gd name="connsiteY1" fmla="*/ 22847 h 139053"/>
                <a:gd name="connsiteX2" fmla="*/ 106093 w 290619"/>
                <a:gd name="connsiteY2" fmla="*/ 1 h 139053"/>
                <a:gd name="connsiteX3" fmla="*/ 105904 w 290619"/>
                <a:gd name="connsiteY3" fmla="*/ 1 h 139053"/>
                <a:gd name="connsiteX4" fmla="*/ 30922 w 290619"/>
                <a:gd name="connsiteY4" fmla="*/ 31482 h 139053"/>
                <a:gd name="connsiteX5" fmla="*/ 0 w 290619"/>
                <a:gd name="connsiteY5" fmla="*/ 110286 h 139053"/>
                <a:gd name="connsiteX6" fmla="*/ 1817 w 290619"/>
                <a:gd name="connsiteY6" fmla="*/ 114728 h 139053"/>
                <a:gd name="connsiteX7" fmla="*/ 6259 w 290619"/>
                <a:gd name="connsiteY7" fmla="*/ 116545 h 139053"/>
                <a:gd name="connsiteX8" fmla="*/ 170562 w 290619"/>
                <a:gd name="connsiteY8" fmla="*/ 116232 h 139053"/>
                <a:gd name="connsiteX9" fmla="*/ 171689 w 290619"/>
                <a:gd name="connsiteY9" fmla="*/ 117484 h 139053"/>
                <a:gd name="connsiteX10" fmla="*/ 255043 w 290619"/>
                <a:gd name="connsiteY10" fmla="*/ 130467 h 139053"/>
                <a:gd name="connsiteX11" fmla="*/ 288434 w 290619"/>
                <a:gd name="connsiteY11" fmla="*/ 52998 h 139053"/>
                <a:gd name="connsiteX12" fmla="*/ 221762 w 290619"/>
                <a:gd name="connsiteY12" fmla="*/ 1313 h 139053"/>
                <a:gd name="connsiteX13" fmla="*/ 12707 w 290619"/>
                <a:gd name="connsiteY13" fmla="*/ 103963 h 139053"/>
                <a:gd name="connsiteX14" fmla="*/ 39870 w 290619"/>
                <a:gd name="connsiteY14" fmla="*/ 40184 h 139053"/>
                <a:gd name="connsiteX15" fmla="*/ 105904 w 290619"/>
                <a:gd name="connsiteY15" fmla="*/ 12519 h 139053"/>
                <a:gd name="connsiteX16" fmla="*/ 106093 w 290619"/>
                <a:gd name="connsiteY16" fmla="*/ 12519 h 139053"/>
                <a:gd name="connsiteX17" fmla="*/ 164054 w 290619"/>
                <a:gd name="connsiteY17" fmla="*/ 32673 h 139053"/>
                <a:gd name="connsiteX18" fmla="*/ 161674 w 290619"/>
                <a:gd name="connsiteY18" fmla="*/ 103714 h 139053"/>
                <a:gd name="connsiteX19" fmla="*/ 221762 w 290619"/>
                <a:gd name="connsiteY19" fmla="*/ 126496 h 139053"/>
                <a:gd name="connsiteX20" fmla="*/ 165430 w 290619"/>
                <a:gd name="connsiteY20" fmla="*/ 70164 h 139053"/>
                <a:gd name="connsiteX21" fmla="*/ 221762 w 290619"/>
                <a:gd name="connsiteY21" fmla="*/ 13832 h 139053"/>
                <a:gd name="connsiteX22" fmla="*/ 278094 w 290619"/>
                <a:gd name="connsiteY22" fmla="*/ 70164 h 139053"/>
                <a:gd name="connsiteX23" fmla="*/ 221762 w 290619"/>
                <a:gd name="connsiteY23" fmla="*/ 126496 h 13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0619" h="139053">
                  <a:moveTo>
                    <a:pt x="221762" y="1313"/>
                  </a:moveTo>
                  <a:cubicBezTo>
                    <a:pt x="202828" y="1248"/>
                    <a:pt x="184716" y="9045"/>
                    <a:pt x="171752" y="22847"/>
                  </a:cubicBezTo>
                  <a:cubicBezTo>
                    <a:pt x="153107" y="7971"/>
                    <a:pt x="129943" y="-90"/>
                    <a:pt x="106093" y="1"/>
                  </a:cubicBezTo>
                  <a:lnTo>
                    <a:pt x="105904" y="1"/>
                  </a:lnTo>
                  <a:cubicBezTo>
                    <a:pt x="77239" y="61"/>
                    <a:pt x="50638" y="11203"/>
                    <a:pt x="30922" y="31482"/>
                  </a:cubicBezTo>
                  <a:cubicBezTo>
                    <a:pt x="10893" y="51952"/>
                    <a:pt x="-61" y="79929"/>
                    <a:pt x="0" y="110286"/>
                  </a:cubicBezTo>
                  <a:cubicBezTo>
                    <a:pt x="12" y="111946"/>
                    <a:pt x="663" y="113535"/>
                    <a:pt x="1817" y="114728"/>
                  </a:cubicBezTo>
                  <a:cubicBezTo>
                    <a:pt x="2993" y="115907"/>
                    <a:pt x="4594" y="116562"/>
                    <a:pt x="6259" y="116545"/>
                  </a:cubicBezTo>
                  <a:lnTo>
                    <a:pt x="170562" y="116232"/>
                  </a:lnTo>
                  <a:cubicBezTo>
                    <a:pt x="170939" y="116670"/>
                    <a:pt x="171312" y="117047"/>
                    <a:pt x="171689" y="117484"/>
                  </a:cubicBezTo>
                  <a:cubicBezTo>
                    <a:pt x="193261" y="140312"/>
                    <a:pt x="227549" y="145653"/>
                    <a:pt x="255043" y="130467"/>
                  </a:cubicBezTo>
                  <a:cubicBezTo>
                    <a:pt x="282537" y="115278"/>
                    <a:pt x="296273" y="83413"/>
                    <a:pt x="288434" y="52998"/>
                  </a:cubicBezTo>
                  <a:cubicBezTo>
                    <a:pt x="280596" y="22582"/>
                    <a:pt x="253172" y="1323"/>
                    <a:pt x="221762" y="1313"/>
                  </a:cubicBezTo>
                  <a:close/>
                  <a:moveTo>
                    <a:pt x="12707" y="103963"/>
                  </a:moveTo>
                  <a:cubicBezTo>
                    <a:pt x="14022" y="79364"/>
                    <a:pt x="23536" y="56895"/>
                    <a:pt x="39870" y="40184"/>
                  </a:cubicBezTo>
                  <a:cubicBezTo>
                    <a:pt x="57210" y="22345"/>
                    <a:pt x="80682" y="12519"/>
                    <a:pt x="105904" y="12519"/>
                  </a:cubicBezTo>
                  <a:lnTo>
                    <a:pt x="106093" y="12519"/>
                  </a:lnTo>
                  <a:cubicBezTo>
                    <a:pt x="127144" y="12436"/>
                    <a:pt x="147594" y="19546"/>
                    <a:pt x="164054" y="32673"/>
                  </a:cubicBezTo>
                  <a:cubicBezTo>
                    <a:pt x="150185" y="54091"/>
                    <a:pt x="149271" y="81416"/>
                    <a:pt x="161674" y="103714"/>
                  </a:cubicBezTo>
                  <a:close/>
                  <a:moveTo>
                    <a:pt x="221762" y="126496"/>
                  </a:moveTo>
                  <a:cubicBezTo>
                    <a:pt x="190650" y="126496"/>
                    <a:pt x="165430" y="101276"/>
                    <a:pt x="165430" y="70164"/>
                  </a:cubicBezTo>
                  <a:cubicBezTo>
                    <a:pt x="165430" y="39054"/>
                    <a:pt x="190650" y="13832"/>
                    <a:pt x="221762" y="13832"/>
                  </a:cubicBezTo>
                  <a:cubicBezTo>
                    <a:pt x="252874" y="13832"/>
                    <a:pt x="278094" y="39054"/>
                    <a:pt x="278094" y="70164"/>
                  </a:cubicBezTo>
                  <a:cubicBezTo>
                    <a:pt x="278094" y="101276"/>
                    <a:pt x="252874" y="126496"/>
                    <a:pt x="221762" y="12649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8" name="Полилиния: фигура 409">
              <a:extLst>
                <a:ext uri="{FF2B5EF4-FFF2-40B4-BE49-F238E27FC236}">
                  <a16:creationId xmlns:a16="http://schemas.microsoft.com/office/drawing/2014/main" id="{ED96D13F-A864-48D9-8DE5-D19C44934431}"/>
                </a:ext>
              </a:extLst>
            </p:cNvPr>
            <p:cNvSpPr/>
            <p:nvPr/>
          </p:nvSpPr>
          <p:spPr>
            <a:xfrm>
              <a:off x="954523" y="2453190"/>
              <a:ext cx="132317" cy="132319"/>
            </a:xfrm>
            <a:custGeom>
              <a:avLst/>
              <a:gdLst>
                <a:gd name="connsiteX0" fmla="*/ 66159 w 132317"/>
                <a:gd name="connsiteY0" fmla="*/ 132320 h 132319"/>
                <a:gd name="connsiteX1" fmla="*/ 132317 w 132317"/>
                <a:gd name="connsiteY1" fmla="*/ 66161 h 132319"/>
                <a:gd name="connsiteX2" fmla="*/ 66159 w 132317"/>
                <a:gd name="connsiteY2" fmla="*/ 0 h 132319"/>
                <a:gd name="connsiteX3" fmla="*/ 0 w 132317"/>
                <a:gd name="connsiteY3" fmla="*/ 66161 h 132319"/>
                <a:gd name="connsiteX4" fmla="*/ 66159 w 132317"/>
                <a:gd name="connsiteY4" fmla="*/ 132320 h 132319"/>
                <a:gd name="connsiteX5" fmla="*/ 66159 w 132317"/>
                <a:gd name="connsiteY5" fmla="*/ 12518 h 132319"/>
                <a:gd name="connsiteX6" fmla="*/ 119799 w 132317"/>
                <a:gd name="connsiteY6" fmla="*/ 66161 h 132319"/>
                <a:gd name="connsiteX7" fmla="*/ 66159 w 132317"/>
                <a:gd name="connsiteY7" fmla="*/ 119802 h 132319"/>
                <a:gd name="connsiteX8" fmla="*/ 12518 w 132317"/>
                <a:gd name="connsiteY8" fmla="*/ 66161 h 132319"/>
                <a:gd name="connsiteX9" fmla="*/ 66159 w 132317"/>
                <a:gd name="connsiteY9" fmla="*/ 12518 h 13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317" h="132319">
                  <a:moveTo>
                    <a:pt x="66159" y="132320"/>
                  </a:moveTo>
                  <a:cubicBezTo>
                    <a:pt x="102696" y="132320"/>
                    <a:pt x="132317" y="102699"/>
                    <a:pt x="132317" y="66161"/>
                  </a:cubicBezTo>
                  <a:cubicBezTo>
                    <a:pt x="132317" y="29621"/>
                    <a:pt x="102696" y="0"/>
                    <a:pt x="66159" y="0"/>
                  </a:cubicBezTo>
                  <a:cubicBezTo>
                    <a:pt x="29621" y="0"/>
                    <a:pt x="0" y="29621"/>
                    <a:pt x="0" y="66161"/>
                  </a:cubicBezTo>
                  <a:cubicBezTo>
                    <a:pt x="34" y="102684"/>
                    <a:pt x="29633" y="132285"/>
                    <a:pt x="66159" y="132320"/>
                  </a:cubicBezTo>
                  <a:close/>
                  <a:moveTo>
                    <a:pt x="66159" y="12518"/>
                  </a:moveTo>
                  <a:cubicBezTo>
                    <a:pt x="95784" y="12518"/>
                    <a:pt x="119799" y="36535"/>
                    <a:pt x="119799" y="66161"/>
                  </a:cubicBezTo>
                  <a:cubicBezTo>
                    <a:pt x="119799" y="95785"/>
                    <a:pt x="95784" y="119802"/>
                    <a:pt x="66159" y="119802"/>
                  </a:cubicBezTo>
                  <a:cubicBezTo>
                    <a:pt x="36533" y="119802"/>
                    <a:pt x="12518" y="95785"/>
                    <a:pt x="12518" y="66161"/>
                  </a:cubicBezTo>
                  <a:cubicBezTo>
                    <a:pt x="12553" y="36550"/>
                    <a:pt x="36547" y="12555"/>
                    <a:pt x="66159" y="1251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9" name="Полилиния: фигура 410">
              <a:extLst>
                <a:ext uri="{FF2B5EF4-FFF2-40B4-BE49-F238E27FC236}">
                  <a16:creationId xmlns:a16="http://schemas.microsoft.com/office/drawing/2014/main" id="{E2028954-2847-40B4-9324-890A7522FB93}"/>
                </a:ext>
              </a:extLst>
            </p:cNvPr>
            <p:cNvSpPr/>
            <p:nvPr/>
          </p:nvSpPr>
          <p:spPr>
            <a:xfrm>
              <a:off x="1105242" y="2650115"/>
              <a:ext cx="62479" cy="40922"/>
            </a:xfrm>
            <a:custGeom>
              <a:avLst/>
              <a:gdLst>
                <a:gd name="connsiteX0" fmla="*/ 52326 w 62479"/>
                <a:gd name="connsiteY0" fmla="*/ 1365 h 40922"/>
                <a:gd name="connsiteX1" fmla="*/ 22094 w 62479"/>
                <a:gd name="connsiteY1" fmla="*/ 25964 h 40922"/>
                <a:gd name="connsiteX2" fmla="*/ 11016 w 62479"/>
                <a:gd name="connsiteY2" fmla="*/ 13008 h 40922"/>
                <a:gd name="connsiteX3" fmla="*/ 2192 w 62479"/>
                <a:gd name="connsiteY3" fmla="*/ 12319 h 40922"/>
                <a:gd name="connsiteX4" fmla="*/ 1503 w 62479"/>
                <a:gd name="connsiteY4" fmla="*/ 21145 h 40922"/>
                <a:gd name="connsiteX5" fmla="*/ 16525 w 62479"/>
                <a:gd name="connsiteY5" fmla="*/ 38731 h 40922"/>
                <a:gd name="connsiteX6" fmla="*/ 21282 w 62479"/>
                <a:gd name="connsiteY6" fmla="*/ 40922 h 40922"/>
                <a:gd name="connsiteX7" fmla="*/ 25224 w 62479"/>
                <a:gd name="connsiteY7" fmla="*/ 39546 h 40922"/>
                <a:gd name="connsiteX8" fmla="*/ 60214 w 62479"/>
                <a:gd name="connsiteY8" fmla="*/ 11067 h 40922"/>
                <a:gd name="connsiteX9" fmla="*/ 61079 w 62479"/>
                <a:gd name="connsiteY9" fmla="*/ 2309 h 40922"/>
                <a:gd name="connsiteX10" fmla="*/ 52326 w 62479"/>
                <a:gd name="connsiteY10" fmla="*/ 1365 h 4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79" h="40922">
                  <a:moveTo>
                    <a:pt x="52326" y="1365"/>
                  </a:moveTo>
                  <a:lnTo>
                    <a:pt x="22094" y="25964"/>
                  </a:lnTo>
                  <a:lnTo>
                    <a:pt x="11016" y="13008"/>
                  </a:lnTo>
                  <a:cubicBezTo>
                    <a:pt x="8769" y="10380"/>
                    <a:pt x="4818" y="10072"/>
                    <a:pt x="2192" y="12319"/>
                  </a:cubicBezTo>
                  <a:cubicBezTo>
                    <a:pt x="-436" y="14566"/>
                    <a:pt x="-744" y="18517"/>
                    <a:pt x="1503" y="21145"/>
                  </a:cubicBezTo>
                  <a:lnTo>
                    <a:pt x="16525" y="38731"/>
                  </a:lnTo>
                  <a:cubicBezTo>
                    <a:pt x="17718" y="40118"/>
                    <a:pt x="19453" y="40918"/>
                    <a:pt x="21282" y="40922"/>
                  </a:cubicBezTo>
                  <a:cubicBezTo>
                    <a:pt x="22715" y="40937"/>
                    <a:pt x="24109" y="40448"/>
                    <a:pt x="25224" y="39546"/>
                  </a:cubicBezTo>
                  <a:lnTo>
                    <a:pt x="60214" y="11067"/>
                  </a:lnTo>
                  <a:cubicBezTo>
                    <a:pt x="62857" y="8881"/>
                    <a:pt x="63243" y="4972"/>
                    <a:pt x="61079" y="2309"/>
                  </a:cubicBezTo>
                  <a:cubicBezTo>
                    <a:pt x="58913" y="-354"/>
                    <a:pt x="55008" y="-774"/>
                    <a:pt x="52326" y="136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50" name="Рисунок 146">
            <a:extLst>
              <a:ext uri="{FF2B5EF4-FFF2-40B4-BE49-F238E27FC236}">
                <a16:creationId xmlns:a16="http://schemas.microsoft.com/office/drawing/2014/main" id="{3B9EC5A5-AE22-46DC-9914-7DCE656A237D}"/>
              </a:ext>
            </a:extLst>
          </p:cNvPr>
          <p:cNvSpPr/>
          <p:nvPr/>
        </p:nvSpPr>
        <p:spPr>
          <a:xfrm>
            <a:off x="6275217" y="5834318"/>
            <a:ext cx="481296" cy="512267"/>
          </a:xfrm>
          <a:custGeom>
            <a:avLst/>
            <a:gdLst>
              <a:gd name="connsiteX0" fmla="*/ 21608 w 306582"/>
              <a:gd name="connsiteY0" fmla="*/ 145932 h 326310"/>
              <a:gd name="connsiteX1" fmla="*/ 21608 w 306582"/>
              <a:gd name="connsiteY1" fmla="*/ 284347 h 326310"/>
              <a:gd name="connsiteX2" fmla="*/ 38832 w 306582"/>
              <a:gd name="connsiteY2" fmla="*/ 301571 h 326310"/>
              <a:gd name="connsiteX3" fmla="*/ 38832 w 306582"/>
              <a:gd name="connsiteY3" fmla="*/ 301571 h 326310"/>
              <a:gd name="connsiteX4" fmla="*/ 38832 w 306582"/>
              <a:gd name="connsiteY4" fmla="*/ 320047 h 326310"/>
              <a:gd name="connsiteX5" fmla="*/ 45095 w 306582"/>
              <a:gd name="connsiteY5" fmla="*/ 326311 h 326310"/>
              <a:gd name="connsiteX6" fmla="*/ 68269 w 306582"/>
              <a:gd name="connsiteY6" fmla="*/ 326311 h 326310"/>
              <a:gd name="connsiteX7" fmla="*/ 91129 w 306582"/>
              <a:gd name="connsiteY7" fmla="*/ 326311 h 326310"/>
              <a:gd name="connsiteX8" fmla="*/ 97392 w 306582"/>
              <a:gd name="connsiteY8" fmla="*/ 320047 h 326310"/>
              <a:gd name="connsiteX9" fmla="*/ 97392 w 306582"/>
              <a:gd name="connsiteY9" fmla="*/ 301571 h 326310"/>
              <a:gd name="connsiteX10" fmla="*/ 209816 w 306582"/>
              <a:gd name="connsiteY10" fmla="*/ 301571 h 326310"/>
              <a:gd name="connsiteX11" fmla="*/ 209816 w 306582"/>
              <a:gd name="connsiteY11" fmla="*/ 320047 h 326310"/>
              <a:gd name="connsiteX12" fmla="*/ 216079 w 306582"/>
              <a:gd name="connsiteY12" fmla="*/ 326311 h 326310"/>
              <a:gd name="connsiteX13" fmla="*/ 262113 w 306582"/>
              <a:gd name="connsiteY13" fmla="*/ 326311 h 326310"/>
              <a:gd name="connsiteX14" fmla="*/ 268377 w 306582"/>
              <a:gd name="connsiteY14" fmla="*/ 320047 h 326310"/>
              <a:gd name="connsiteX15" fmla="*/ 268377 w 306582"/>
              <a:gd name="connsiteY15" fmla="*/ 301571 h 326310"/>
              <a:gd name="connsiteX16" fmla="*/ 268377 w 306582"/>
              <a:gd name="connsiteY16" fmla="*/ 301571 h 326310"/>
              <a:gd name="connsiteX17" fmla="*/ 285913 w 306582"/>
              <a:gd name="connsiteY17" fmla="*/ 284035 h 326310"/>
              <a:gd name="connsiteX18" fmla="*/ 285913 w 306582"/>
              <a:gd name="connsiteY18" fmla="*/ 145932 h 326310"/>
              <a:gd name="connsiteX19" fmla="*/ 302152 w 306582"/>
              <a:gd name="connsiteY19" fmla="*/ 145932 h 326310"/>
              <a:gd name="connsiteX20" fmla="*/ 306582 w 306582"/>
              <a:gd name="connsiteY20" fmla="*/ 141502 h 326310"/>
              <a:gd name="connsiteX21" fmla="*/ 306582 w 306582"/>
              <a:gd name="connsiteY21" fmla="*/ 81467 h 326310"/>
              <a:gd name="connsiteX22" fmla="*/ 302152 w 306582"/>
              <a:gd name="connsiteY22" fmla="*/ 77037 h 326310"/>
              <a:gd name="connsiteX23" fmla="*/ 285913 w 306582"/>
              <a:gd name="connsiteY23" fmla="*/ 77037 h 326310"/>
              <a:gd name="connsiteX24" fmla="*/ 285913 w 306582"/>
              <a:gd name="connsiteY24" fmla="*/ 22152 h 326310"/>
              <a:gd name="connsiteX25" fmla="*/ 263761 w 306582"/>
              <a:gd name="connsiteY25" fmla="*/ 0 h 326310"/>
              <a:gd name="connsiteX26" fmla="*/ 43760 w 306582"/>
              <a:gd name="connsiteY26" fmla="*/ 0 h 326310"/>
              <a:gd name="connsiteX27" fmla="*/ 21608 w 306582"/>
              <a:gd name="connsiteY27" fmla="*/ 22152 h 326310"/>
              <a:gd name="connsiteX28" fmla="*/ 21608 w 306582"/>
              <a:gd name="connsiteY28" fmla="*/ 77037 h 326310"/>
              <a:gd name="connsiteX29" fmla="*/ 4430 w 306582"/>
              <a:gd name="connsiteY29" fmla="*/ 77037 h 326310"/>
              <a:gd name="connsiteX30" fmla="*/ 0 w 306582"/>
              <a:gd name="connsiteY30" fmla="*/ 81467 h 326310"/>
              <a:gd name="connsiteX31" fmla="*/ 0 w 306582"/>
              <a:gd name="connsiteY31" fmla="*/ 141502 h 326310"/>
              <a:gd name="connsiteX32" fmla="*/ 4430 w 306582"/>
              <a:gd name="connsiteY32" fmla="*/ 145932 h 326310"/>
              <a:gd name="connsiteX33" fmla="*/ 21608 w 306582"/>
              <a:gd name="connsiteY33" fmla="*/ 145932 h 326310"/>
              <a:gd name="connsiteX34" fmla="*/ 51404 w 306582"/>
              <a:gd name="connsiteY34" fmla="*/ 50418 h 326310"/>
              <a:gd name="connsiteX35" fmla="*/ 46974 w 306582"/>
              <a:gd name="connsiteY35" fmla="*/ 54849 h 326310"/>
              <a:gd name="connsiteX36" fmla="*/ 46974 w 306582"/>
              <a:gd name="connsiteY36" fmla="*/ 223862 h 326310"/>
              <a:gd name="connsiteX37" fmla="*/ 51404 w 306582"/>
              <a:gd name="connsiteY37" fmla="*/ 228292 h 326310"/>
              <a:gd name="connsiteX38" fmla="*/ 256117 w 306582"/>
              <a:gd name="connsiteY38" fmla="*/ 228292 h 326310"/>
              <a:gd name="connsiteX39" fmla="*/ 260548 w 306582"/>
              <a:gd name="connsiteY39" fmla="*/ 223862 h 326310"/>
              <a:gd name="connsiteX40" fmla="*/ 260548 w 306582"/>
              <a:gd name="connsiteY40" fmla="*/ 137385 h 326310"/>
              <a:gd name="connsiteX41" fmla="*/ 260548 w 306582"/>
              <a:gd name="connsiteY41" fmla="*/ 54849 h 326310"/>
              <a:gd name="connsiteX42" fmla="*/ 256117 w 306582"/>
              <a:gd name="connsiteY42" fmla="*/ 50418 h 326310"/>
              <a:gd name="connsiteX43" fmla="*/ 51404 w 306582"/>
              <a:gd name="connsiteY43" fmla="*/ 50418 h 326310"/>
              <a:gd name="connsiteX44" fmla="*/ 110232 w 306582"/>
              <a:gd name="connsiteY44" fmla="*/ 31003 h 326310"/>
              <a:gd name="connsiteX45" fmla="*/ 110232 w 306582"/>
              <a:gd name="connsiteY45" fmla="*/ 20042 h 326310"/>
              <a:gd name="connsiteX46" fmla="*/ 113364 w 306582"/>
              <a:gd name="connsiteY46" fmla="*/ 16911 h 326310"/>
              <a:gd name="connsiteX47" fmla="*/ 194159 w 306582"/>
              <a:gd name="connsiteY47" fmla="*/ 16911 h 326310"/>
              <a:gd name="connsiteX48" fmla="*/ 197290 w 306582"/>
              <a:gd name="connsiteY48" fmla="*/ 20042 h 326310"/>
              <a:gd name="connsiteX49" fmla="*/ 197290 w 306582"/>
              <a:gd name="connsiteY49" fmla="*/ 31003 h 326310"/>
              <a:gd name="connsiteX50" fmla="*/ 194159 w 306582"/>
              <a:gd name="connsiteY50" fmla="*/ 34134 h 326310"/>
              <a:gd name="connsiteX51" fmla="*/ 113364 w 306582"/>
              <a:gd name="connsiteY51" fmla="*/ 34134 h 326310"/>
              <a:gd name="connsiteX52" fmla="*/ 110232 w 306582"/>
              <a:gd name="connsiteY52" fmla="*/ 31003 h 326310"/>
              <a:gd name="connsiteX53" fmla="*/ 90503 w 306582"/>
              <a:gd name="connsiteY53" fmla="*/ 264932 h 326310"/>
              <a:gd name="connsiteX54" fmla="*/ 68582 w 306582"/>
              <a:gd name="connsiteY54" fmla="*/ 286853 h 326310"/>
              <a:gd name="connsiteX55" fmla="*/ 46661 w 306582"/>
              <a:gd name="connsiteY55" fmla="*/ 264932 h 326310"/>
              <a:gd name="connsiteX56" fmla="*/ 68582 w 306582"/>
              <a:gd name="connsiteY56" fmla="*/ 243010 h 326310"/>
              <a:gd name="connsiteX57" fmla="*/ 90503 w 306582"/>
              <a:gd name="connsiteY57" fmla="*/ 264932 h 326310"/>
              <a:gd name="connsiteX58" fmla="*/ 260548 w 306582"/>
              <a:gd name="connsiteY58" fmla="*/ 265244 h 326310"/>
              <a:gd name="connsiteX59" fmla="*/ 238001 w 306582"/>
              <a:gd name="connsiteY59" fmla="*/ 287166 h 326310"/>
              <a:gd name="connsiteX60" fmla="*/ 216706 w 306582"/>
              <a:gd name="connsiteY60" fmla="*/ 265244 h 326310"/>
              <a:gd name="connsiteX61" fmla="*/ 238627 w 306582"/>
              <a:gd name="connsiteY61" fmla="*/ 243324 h 326310"/>
              <a:gd name="connsiteX62" fmla="*/ 260548 w 306582"/>
              <a:gd name="connsiteY62" fmla="*/ 265244 h 326310"/>
              <a:gd name="connsiteX63" fmla="*/ 110858 w 306582"/>
              <a:gd name="connsiteY63" fmla="*/ 270569 h 326310"/>
              <a:gd name="connsiteX64" fmla="*/ 110858 w 306582"/>
              <a:gd name="connsiteY64" fmla="*/ 259608 h 326310"/>
              <a:gd name="connsiteX65" fmla="*/ 113990 w 306582"/>
              <a:gd name="connsiteY65" fmla="*/ 256477 h 326310"/>
              <a:gd name="connsiteX66" fmla="*/ 194784 w 306582"/>
              <a:gd name="connsiteY66" fmla="*/ 256477 h 326310"/>
              <a:gd name="connsiteX67" fmla="*/ 197916 w 306582"/>
              <a:gd name="connsiteY67" fmla="*/ 259608 h 326310"/>
              <a:gd name="connsiteX68" fmla="*/ 197916 w 306582"/>
              <a:gd name="connsiteY68" fmla="*/ 270569 h 326310"/>
              <a:gd name="connsiteX69" fmla="*/ 194784 w 306582"/>
              <a:gd name="connsiteY69" fmla="*/ 273700 h 326310"/>
              <a:gd name="connsiteX70" fmla="*/ 113990 w 306582"/>
              <a:gd name="connsiteY70" fmla="*/ 273700 h 326310"/>
              <a:gd name="connsiteX71" fmla="*/ 110858 w 306582"/>
              <a:gd name="connsiteY71" fmla="*/ 270569 h 32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06582" h="326310">
                <a:moveTo>
                  <a:pt x="21608" y="145932"/>
                </a:moveTo>
                <a:lnTo>
                  <a:pt x="21608" y="284347"/>
                </a:lnTo>
                <a:cubicBezTo>
                  <a:pt x="21608" y="293860"/>
                  <a:pt x="29319" y="301571"/>
                  <a:pt x="38832" y="301571"/>
                </a:cubicBezTo>
                <a:lnTo>
                  <a:pt x="38832" y="301571"/>
                </a:lnTo>
                <a:lnTo>
                  <a:pt x="38832" y="320047"/>
                </a:lnTo>
                <a:cubicBezTo>
                  <a:pt x="38832" y="323506"/>
                  <a:pt x="41636" y="326311"/>
                  <a:pt x="45095" y="326311"/>
                </a:cubicBezTo>
                <a:lnTo>
                  <a:pt x="68269" y="326311"/>
                </a:lnTo>
                <a:lnTo>
                  <a:pt x="91129" y="326311"/>
                </a:lnTo>
                <a:cubicBezTo>
                  <a:pt x="94589" y="326311"/>
                  <a:pt x="97392" y="323506"/>
                  <a:pt x="97392" y="320047"/>
                </a:cubicBezTo>
                <a:lnTo>
                  <a:pt x="97392" y="301571"/>
                </a:lnTo>
                <a:lnTo>
                  <a:pt x="209816" y="301571"/>
                </a:lnTo>
                <a:lnTo>
                  <a:pt x="209816" y="320047"/>
                </a:lnTo>
                <a:cubicBezTo>
                  <a:pt x="209816" y="323506"/>
                  <a:pt x="212620" y="326311"/>
                  <a:pt x="216079" y="326311"/>
                </a:cubicBezTo>
                <a:lnTo>
                  <a:pt x="262113" y="326311"/>
                </a:lnTo>
                <a:cubicBezTo>
                  <a:pt x="265573" y="326311"/>
                  <a:pt x="268377" y="323506"/>
                  <a:pt x="268377" y="320047"/>
                </a:cubicBezTo>
                <a:lnTo>
                  <a:pt x="268377" y="301571"/>
                </a:lnTo>
                <a:lnTo>
                  <a:pt x="268377" y="301571"/>
                </a:lnTo>
                <a:cubicBezTo>
                  <a:pt x="278062" y="301571"/>
                  <a:pt x="285913" y="293720"/>
                  <a:pt x="285913" y="284035"/>
                </a:cubicBezTo>
                <a:lnTo>
                  <a:pt x="285913" y="145932"/>
                </a:lnTo>
                <a:lnTo>
                  <a:pt x="302152" y="145932"/>
                </a:lnTo>
                <a:cubicBezTo>
                  <a:pt x="304598" y="145932"/>
                  <a:pt x="306582" y="143948"/>
                  <a:pt x="306582" y="141502"/>
                </a:cubicBezTo>
                <a:lnTo>
                  <a:pt x="306582" y="81467"/>
                </a:lnTo>
                <a:cubicBezTo>
                  <a:pt x="306582" y="79020"/>
                  <a:pt x="304598" y="77037"/>
                  <a:pt x="302152" y="77037"/>
                </a:cubicBezTo>
                <a:lnTo>
                  <a:pt x="285913" y="77037"/>
                </a:lnTo>
                <a:lnTo>
                  <a:pt x="285913" y="22152"/>
                </a:lnTo>
                <a:cubicBezTo>
                  <a:pt x="285913" y="9918"/>
                  <a:pt x="275996" y="0"/>
                  <a:pt x="263761" y="0"/>
                </a:cubicBezTo>
                <a:lnTo>
                  <a:pt x="43760" y="0"/>
                </a:lnTo>
                <a:cubicBezTo>
                  <a:pt x="31526" y="0"/>
                  <a:pt x="21608" y="9918"/>
                  <a:pt x="21608" y="22152"/>
                </a:cubicBezTo>
                <a:lnTo>
                  <a:pt x="21608" y="77037"/>
                </a:lnTo>
                <a:lnTo>
                  <a:pt x="4430" y="77037"/>
                </a:lnTo>
                <a:cubicBezTo>
                  <a:pt x="1984" y="77037"/>
                  <a:pt x="0" y="79020"/>
                  <a:pt x="0" y="81467"/>
                </a:cubicBezTo>
                <a:lnTo>
                  <a:pt x="0" y="141502"/>
                </a:lnTo>
                <a:cubicBezTo>
                  <a:pt x="0" y="143948"/>
                  <a:pt x="1984" y="145932"/>
                  <a:pt x="4430" y="145932"/>
                </a:cubicBezTo>
                <a:lnTo>
                  <a:pt x="21608" y="145932"/>
                </a:lnTo>
                <a:close/>
                <a:moveTo>
                  <a:pt x="51404" y="50418"/>
                </a:moveTo>
                <a:cubicBezTo>
                  <a:pt x="48957" y="50418"/>
                  <a:pt x="46974" y="52402"/>
                  <a:pt x="46974" y="54849"/>
                </a:cubicBezTo>
                <a:lnTo>
                  <a:pt x="46974" y="223862"/>
                </a:lnTo>
                <a:cubicBezTo>
                  <a:pt x="46974" y="226309"/>
                  <a:pt x="48957" y="228292"/>
                  <a:pt x="51404" y="228292"/>
                </a:cubicBezTo>
                <a:lnTo>
                  <a:pt x="256117" y="228292"/>
                </a:lnTo>
                <a:cubicBezTo>
                  <a:pt x="258565" y="228292"/>
                  <a:pt x="260548" y="226309"/>
                  <a:pt x="260548" y="223862"/>
                </a:cubicBezTo>
                <a:lnTo>
                  <a:pt x="260548" y="137385"/>
                </a:lnTo>
                <a:lnTo>
                  <a:pt x="260548" y="54849"/>
                </a:lnTo>
                <a:cubicBezTo>
                  <a:pt x="260548" y="52402"/>
                  <a:pt x="258565" y="50418"/>
                  <a:pt x="256117" y="50418"/>
                </a:cubicBezTo>
                <a:lnTo>
                  <a:pt x="51404" y="50418"/>
                </a:lnTo>
                <a:close/>
                <a:moveTo>
                  <a:pt x="110232" y="31003"/>
                </a:moveTo>
                <a:lnTo>
                  <a:pt x="110232" y="20042"/>
                </a:lnTo>
                <a:cubicBezTo>
                  <a:pt x="110232" y="18312"/>
                  <a:pt x="111634" y="16911"/>
                  <a:pt x="113364" y="16911"/>
                </a:cubicBezTo>
                <a:lnTo>
                  <a:pt x="194159" y="16911"/>
                </a:lnTo>
                <a:cubicBezTo>
                  <a:pt x="195888" y="16911"/>
                  <a:pt x="197290" y="18312"/>
                  <a:pt x="197290" y="20042"/>
                </a:cubicBezTo>
                <a:lnTo>
                  <a:pt x="197290" y="31003"/>
                </a:lnTo>
                <a:cubicBezTo>
                  <a:pt x="197290" y="32732"/>
                  <a:pt x="195888" y="34134"/>
                  <a:pt x="194159" y="34134"/>
                </a:cubicBezTo>
                <a:lnTo>
                  <a:pt x="113364" y="34134"/>
                </a:lnTo>
                <a:cubicBezTo>
                  <a:pt x="111634" y="34134"/>
                  <a:pt x="110232" y="32732"/>
                  <a:pt x="110232" y="31003"/>
                </a:cubicBezTo>
                <a:close/>
                <a:moveTo>
                  <a:pt x="90503" y="264932"/>
                </a:moveTo>
                <a:cubicBezTo>
                  <a:pt x="90503" y="277038"/>
                  <a:pt x="80688" y="286853"/>
                  <a:pt x="68582" y="286853"/>
                </a:cubicBezTo>
                <a:cubicBezTo>
                  <a:pt x="56475" y="286853"/>
                  <a:pt x="46661" y="277038"/>
                  <a:pt x="46661" y="264932"/>
                </a:cubicBezTo>
                <a:cubicBezTo>
                  <a:pt x="46661" y="252825"/>
                  <a:pt x="56475" y="243010"/>
                  <a:pt x="68582" y="243010"/>
                </a:cubicBezTo>
                <a:cubicBezTo>
                  <a:pt x="80688" y="243010"/>
                  <a:pt x="90503" y="252825"/>
                  <a:pt x="90503" y="264932"/>
                </a:cubicBezTo>
                <a:close/>
                <a:moveTo>
                  <a:pt x="260548" y="265244"/>
                </a:moveTo>
                <a:cubicBezTo>
                  <a:pt x="260548" y="277352"/>
                  <a:pt x="250107" y="287166"/>
                  <a:pt x="238001" y="287166"/>
                </a:cubicBezTo>
                <a:cubicBezTo>
                  <a:pt x="225893" y="287166"/>
                  <a:pt x="216706" y="277352"/>
                  <a:pt x="216706" y="265244"/>
                </a:cubicBezTo>
                <a:cubicBezTo>
                  <a:pt x="216706" y="253138"/>
                  <a:pt x="226520" y="243324"/>
                  <a:pt x="238627" y="243324"/>
                </a:cubicBezTo>
                <a:cubicBezTo>
                  <a:pt x="250734" y="243324"/>
                  <a:pt x="260548" y="253138"/>
                  <a:pt x="260548" y="265244"/>
                </a:cubicBezTo>
                <a:close/>
                <a:moveTo>
                  <a:pt x="110858" y="270569"/>
                </a:moveTo>
                <a:lnTo>
                  <a:pt x="110858" y="259608"/>
                </a:lnTo>
                <a:cubicBezTo>
                  <a:pt x="110858" y="257878"/>
                  <a:pt x="112260" y="256477"/>
                  <a:pt x="113990" y="256477"/>
                </a:cubicBezTo>
                <a:lnTo>
                  <a:pt x="194784" y="256477"/>
                </a:lnTo>
                <a:cubicBezTo>
                  <a:pt x="196514" y="256477"/>
                  <a:pt x="197916" y="257878"/>
                  <a:pt x="197916" y="259608"/>
                </a:cubicBezTo>
                <a:lnTo>
                  <a:pt x="197916" y="270569"/>
                </a:lnTo>
                <a:cubicBezTo>
                  <a:pt x="197916" y="272298"/>
                  <a:pt x="196514" y="273700"/>
                  <a:pt x="194784" y="273700"/>
                </a:cubicBezTo>
                <a:lnTo>
                  <a:pt x="113990" y="273700"/>
                </a:lnTo>
                <a:cubicBezTo>
                  <a:pt x="112260" y="273700"/>
                  <a:pt x="110858" y="272298"/>
                  <a:pt x="110858" y="270569"/>
                </a:cubicBezTo>
                <a:close/>
              </a:path>
            </a:pathLst>
          </a:custGeom>
          <a:solidFill>
            <a:srgbClr val="0463B0"/>
          </a:solidFill>
          <a:ln w="8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51" name="Freeform 893">
            <a:extLst>
              <a:ext uri="{FF2B5EF4-FFF2-40B4-BE49-F238E27FC236}">
                <a16:creationId xmlns:a16="http://schemas.microsoft.com/office/drawing/2014/main" id="{A8FB193C-9681-452A-B8B2-EC5CE7D19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2613" y="5670653"/>
            <a:ext cx="517624" cy="520307"/>
          </a:xfrm>
          <a:custGeom>
            <a:avLst/>
            <a:gdLst/>
            <a:ahLst/>
            <a:cxnLst/>
            <a:rect l="0" t="0" r="r" b="b"/>
            <a:pathLst>
              <a:path w="306026" h="307613">
                <a:moveTo>
                  <a:pt x="9310" y="263095"/>
                </a:moveTo>
                <a:lnTo>
                  <a:pt x="9310" y="296565"/>
                </a:lnTo>
                <a:lnTo>
                  <a:pt x="38315" y="296565"/>
                </a:lnTo>
                <a:lnTo>
                  <a:pt x="38315" y="263095"/>
                </a:lnTo>
                <a:lnTo>
                  <a:pt x="9310" y="263095"/>
                </a:lnTo>
                <a:close/>
                <a:moveTo>
                  <a:pt x="4655" y="254000"/>
                </a:moveTo>
                <a:lnTo>
                  <a:pt x="42970" y="254000"/>
                </a:lnTo>
                <a:cubicBezTo>
                  <a:pt x="45476" y="254000"/>
                  <a:pt x="47267" y="255819"/>
                  <a:pt x="47267" y="258366"/>
                </a:cubicBezTo>
                <a:lnTo>
                  <a:pt x="47267" y="301294"/>
                </a:lnTo>
                <a:cubicBezTo>
                  <a:pt x="47267" y="303841"/>
                  <a:pt x="45476" y="306023"/>
                  <a:pt x="42970" y="306023"/>
                </a:cubicBezTo>
                <a:lnTo>
                  <a:pt x="4655" y="306023"/>
                </a:lnTo>
                <a:cubicBezTo>
                  <a:pt x="2148" y="306023"/>
                  <a:pt x="0" y="303841"/>
                  <a:pt x="0" y="301294"/>
                </a:cubicBezTo>
                <a:lnTo>
                  <a:pt x="0" y="258366"/>
                </a:lnTo>
                <a:cubicBezTo>
                  <a:pt x="0" y="255819"/>
                  <a:pt x="2148" y="254000"/>
                  <a:pt x="4655" y="254000"/>
                </a:cubicBezTo>
                <a:close/>
                <a:moveTo>
                  <a:pt x="85441" y="233169"/>
                </a:moveTo>
                <a:lnTo>
                  <a:pt x="85441" y="296696"/>
                </a:lnTo>
                <a:lnTo>
                  <a:pt x="114584" y="296696"/>
                </a:lnTo>
                <a:lnTo>
                  <a:pt x="114584" y="233169"/>
                </a:lnTo>
                <a:lnTo>
                  <a:pt x="85441" y="233169"/>
                </a:lnTo>
                <a:close/>
                <a:moveTo>
                  <a:pt x="80820" y="223837"/>
                </a:moveTo>
                <a:lnTo>
                  <a:pt x="118849" y="223837"/>
                </a:lnTo>
                <a:cubicBezTo>
                  <a:pt x="121693" y="223837"/>
                  <a:pt x="123470" y="225991"/>
                  <a:pt x="123470" y="228503"/>
                </a:cubicBezTo>
                <a:lnTo>
                  <a:pt x="123470" y="301362"/>
                </a:lnTo>
                <a:cubicBezTo>
                  <a:pt x="123470" y="303875"/>
                  <a:pt x="121693" y="306028"/>
                  <a:pt x="118849" y="306028"/>
                </a:cubicBezTo>
                <a:lnTo>
                  <a:pt x="80820" y="306028"/>
                </a:lnTo>
                <a:cubicBezTo>
                  <a:pt x="78333" y="306028"/>
                  <a:pt x="76200" y="303875"/>
                  <a:pt x="76200" y="301362"/>
                </a:cubicBezTo>
                <a:lnTo>
                  <a:pt x="76200" y="228503"/>
                </a:lnTo>
                <a:cubicBezTo>
                  <a:pt x="76200" y="225991"/>
                  <a:pt x="78333" y="223837"/>
                  <a:pt x="80820" y="223837"/>
                </a:cubicBezTo>
                <a:close/>
                <a:moveTo>
                  <a:pt x="163465" y="177323"/>
                </a:moveTo>
                <a:lnTo>
                  <a:pt x="163465" y="298203"/>
                </a:lnTo>
                <a:lnTo>
                  <a:pt x="193357" y="298203"/>
                </a:lnTo>
                <a:lnTo>
                  <a:pt x="193357" y="177323"/>
                </a:lnTo>
                <a:lnTo>
                  <a:pt x="163465" y="177323"/>
                </a:lnTo>
                <a:close/>
                <a:moveTo>
                  <a:pt x="158726" y="168275"/>
                </a:moveTo>
                <a:lnTo>
                  <a:pt x="198096" y="168275"/>
                </a:lnTo>
                <a:cubicBezTo>
                  <a:pt x="200648" y="168275"/>
                  <a:pt x="202836" y="170085"/>
                  <a:pt x="202836" y="172980"/>
                </a:cubicBezTo>
                <a:lnTo>
                  <a:pt x="202836" y="302908"/>
                </a:lnTo>
                <a:cubicBezTo>
                  <a:pt x="202836" y="305442"/>
                  <a:pt x="200648" y="307613"/>
                  <a:pt x="198096" y="307613"/>
                </a:cubicBezTo>
                <a:lnTo>
                  <a:pt x="158726" y="307613"/>
                </a:lnTo>
                <a:cubicBezTo>
                  <a:pt x="156174" y="307613"/>
                  <a:pt x="153987" y="305442"/>
                  <a:pt x="153987" y="302908"/>
                </a:cubicBezTo>
                <a:lnTo>
                  <a:pt x="153987" y="172980"/>
                </a:lnTo>
                <a:cubicBezTo>
                  <a:pt x="153987" y="170085"/>
                  <a:pt x="156174" y="168275"/>
                  <a:pt x="158726" y="168275"/>
                </a:cubicBezTo>
                <a:close/>
                <a:moveTo>
                  <a:pt x="63442" y="134937"/>
                </a:moveTo>
                <a:lnTo>
                  <a:pt x="126784" y="134937"/>
                </a:lnTo>
                <a:cubicBezTo>
                  <a:pt x="127870" y="134937"/>
                  <a:pt x="129318" y="135667"/>
                  <a:pt x="130042" y="136396"/>
                </a:cubicBezTo>
                <a:lnTo>
                  <a:pt x="147053" y="153172"/>
                </a:lnTo>
                <a:cubicBezTo>
                  <a:pt x="148863" y="155360"/>
                  <a:pt x="148863" y="158278"/>
                  <a:pt x="147053" y="160102"/>
                </a:cubicBezTo>
                <a:cubicBezTo>
                  <a:pt x="145967" y="161196"/>
                  <a:pt x="144882" y="161560"/>
                  <a:pt x="143796" y="161560"/>
                </a:cubicBezTo>
                <a:cubicBezTo>
                  <a:pt x="142348" y="161560"/>
                  <a:pt x="141262" y="161196"/>
                  <a:pt x="140176" y="160102"/>
                </a:cubicBezTo>
                <a:lnTo>
                  <a:pt x="124612" y="144419"/>
                </a:lnTo>
                <a:lnTo>
                  <a:pt x="63442" y="144419"/>
                </a:lnTo>
                <a:cubicBezTo>
                  <a:pt x="60909" y="144419"/>
                  <a:pt x="58737" y="142231"/>
                  <a:pt x="58737" y="139678"/>
                </a:cubicBezTo>
                <a:cubicBezTo>
                  <a:pt x="58737" y="137125"/>
                  <a:pt x="60909" y="134937"/>
                  <a:pt x="63442" y="134937"/>
                </a:cubicBezTo>
                <a:close/>
                <a:moveTo>
                  <a:pt x="63377" y="106362"/>
                </a:moveTo>
                <a:lnTo>
                  <a:pt x="114065" y="106362"/>
                </a:lnTo>
                <a:cubicBezTo>
                  <a:pt x="116920" y="106362"/>
                  <a:pt x="118705" y="108479"/>
                  <a:pt x="118705" y="110948"/>
                </a:cubicBezTo>
                <a:cubicBezTo>
                  <a:pt x="118705" y="113418"/>
                  <a:pt x="116920" y="115534"/>
                  <a:pt x="114065" y="115534"/>
                </a:cubicBezTo>
                <a:lnTo>
                  <a:pt x="63377" y="115534"/>
                </a:lnTo>
                <a:cubicBezTo>
                  <a:pt x="60879" y="115534"/>
                  <a:pt x="58737" y="113418"/>
                  <a:pt x="58737" y="110948"/>
                </a:cubicBezTo>
                <a:cubicBezTo>
                  <a:pt x="58737" y="108479"/>
                  <a:pt x="60879" y="106362"/>
                  <a:pt x="63377" y="106362"/>
                </a:cubicBezTo>
                <a:close/>
                <a:moveTo>
                  <a:pt x="255406" y="86811"/>
                </a:moveTo>
                <a:lnTo>
                  <a:pt x="220334" y="124842"/>
                </a:lnTo>
                <a:lnTo>
                  <a:pt x="235882" y="124842"/>
                </a:lnTo>
                <a:cubicBezTo>
                  <a:pt x="238413" y="124842"/>
                  <a:pt x="240582" y="126995"/>
                  <a:pt x="240582" y="129147"/>
                </a:cubicBezTo>
                <a:lnTo>
                  <a:pt x="240582" y="296700"/>
                </a:lnTo>
                <a:lnTo>
                  <a:pt x="269869" y="296700"/>
                </a:lnTo>
                <a:lnTo>
                  <a:pt x="269869" y="129147"/>
                </a:lnTo>
                <a:cubicBezTo>
                  <a:pt x="269869" y="126995"/>
                  <a:pt x="272038" y="124842"/>
                  <a:pt x="274569" y="124842"/>
                </a:cubicBezTo>
                <a:lnTo>
                  <a:pt x="290117" y="124842"/>
                </a:lnTo>
                <a:lnTo>
                  <a:pt x="255406" y="86811"/>
                </a:lnTo>
                <a:close/>
                <a:moveTo>
                  <a:pt x="63377" y="79375"/>
                </a:moveTo>
                <a:lnTo>
                  <a:pt x="114065" y="79375"/>
                </a:lnTo>
                <a:cubicBezTo>
                  <a:pt x="116920" y="79375"/>
                  <a:pt x="118705" y="81492"/>
                  <a:pt x="118705" y="83961"/>
                </a:cubicBezTo>
                <a:cubicBezTo>
                  <a:pt x="118705" y="86431"/>
                  <a:pt x="116920" y="88547"/>
                  <a:pt x="114065" y="88547"/>
                </a:cubicBezTo>
                <a:lnTo>
                  <a:pt x="63377" y="88547"/>
                </a:lnTo>
                <a:cubicBezTo>
                  <a:pt x="60879" y="88547"/>
                  <a:pt x="58737" y="86431"/>
                  <a:pt x="58737" y="83961"/>
                </a:cubicBezTo>
                <a:cubicBezTo>
                  <a:pt x="58737" y="81492"/>
                  <a:pt x="60879" y="79375"/>
                  <a:pt x="63377" y="79375"/>
                </a:cubicBezTo>
                <a:close/>
                <a:moveTo>
                  <a:pt x="251791" y="76765"/>
                </a:moveTo>
                <a:cubicBezTo>
                  <a:pt x="253598" y="74612"/>
                  <a:pt x="256853" y="74612"/>
                  <a:pt x="258660" y="76765"/>
                </a:cubicBezTo>
                <a:lnTo>
                  <a:pt x="304218" y="126277"/>
                </a:lnTo>
                <a:cubicBezTo>
                  <a:pt x="305302" y="127712"/>
                  <a:pt x="306026" y="129506"/>
                  <a:pt x="304941" y="131300"/>
                </a:cubicBezTo>
                <a:cubicBezTo>
                  <a:pt x="304218" y="132735"/>
                  <a:pt x="302771" y="134170"/>
                  <a:pt x="300602" y="134170"/>
                </a:cubicBezTo>
                <a:lnTo>
                  <a:pt x="279270" y="134170"/>
                </a:lnTo>
                <a:lnTo>
                  <a:pt x="279270" y="301364"/>
                </a:lnTo>
                <a:cubicBezTo>
                  <a:pt x="279270" y="303876"/>
                  <a:pt x="277100" y="306028"/>
                  <a:pt x="274569" y="306028"/>
                </a:cubicBezTo>
                <a:lnTo>
                  <a:pt x="235882" y="306028"/>
                </a:lnTo>
                <a:cubicBezTo>
                  <a:pt x="233351" y="306028"/>
                  <a:pt x="231181" y="303876"/>
                  <a:pt x="231181" y="301364"/>
                </a:cubicBezTo>
                <a:lnTo>
                  <a:pt x="231181" y="134170"/>
                </a:lnTo>
                <a:lnTo>
                  <a:pt x="209849" y="134170"/>
                </a:lnTo>
                <a:cubicBezTo>
                  <a:pt x="208041" y="134170"/>
                  <a:pt x="206233" y="132735"/>
                  <a:pt x="205510" y="131300"/>
                </a:cubicBezTo>
                <a:cubicBezTo>
                  <a:pt x="204787" y="129506"/>
                  <a:pt x="204787" y="127712"/>
                  <a:pt x="206233" y="126277"/>
                </a:cubicBezTo>
                <a:lnTo>
                  <a:pt x="251791" y="76765"/>
                </a:lnTo>
                <a:close/>
                <a:moveTo>
                  <a:pt x="272873" y="25513"/>
                </a:moveTo>
                <a:cubicBezTo>
                  <a:pt x="274637" y="23812"/>
                  <a:pt x="277459" y="23812"/>
                  <a:pt x="279223" y="25513"/>
                </a:cubicBezTo>
                <a:cubicBezTo>
                  <a:pt x="280282" y="26193"/>
                  <a:pt x="280634" y="27554"/>
                  <a:pt x="280634" y="28574"/>
                </a:cubicBezTo>
                <a:cubicBezTo>
                  <a:pt x="280634" y="29595"/>
                  <a:pt x="280282" y="30956"/>
                  <a:pt x="279223" y="31636"/>
                </a:cubicBezTo>
                <a:cubicBezTo>
                  <a:pt x="278518" y="32657"/>
                  <a:pt x="277107" y="32997"/>
                  <a:pt x="276048" y="32997"/>
                </a:cubicBezTo>
                <a:cubicBezTo>
                  <a:pt x="274637" y="32997"/>
                  <a:pt x="273579" y="32657"/>
                  <a:pt x="272873" y="31636"/>
                </a:cubicBezTo>
                <a:cubicBezTo>
                  <a:pt x="271815" y="30956"/>
                  <a:pt x="271462" y="29595"/>
                  <a:pt x="271462" y="28574"/>
                </a:cubicBezTo>
                <a:cubicBezTo>
                  <a:pt x="271462" y="27554"/>
                  <a:pt x="271815" y="26193"/>
                  <a:pt x="272873" y="25513"/>
                </a:cubicBezTo>
                <a:close/>
                <a:moveTo>
                  <a:pt x="222426" y="25513"/>
                </a:moveTo>
                <a:cubicBezTo>
                  <a:pt x="223837" y="23812"/>
                  <a:pt x="226659" y="23812"/>
                  <a:pt x="228776" y="25513"/>
                </a:cubicBezTo>
                <a:cubicBezTo>
                  <a:pt x="229482" y="26193"/>
                  <a:pt x="229834" y="27554"/>
                  <a:pt x="229834" y="28574"/>
                </a:cubicBezTo>
                <a:cubicBezTo>
                  <a:pt x="229834" y="29595"/>
                  <a:pt x="229482" y="30956"/>
                  <a:pt x="228776" y="31636"/>
                </a:cubicBezTo>
                <a:cubicBezTo>
                  <a:pt x="227718" y="32657"/>
                  <a:pt x="226659" y="32997"/>
                  <a:pt x="225248" y="32997"/>
                </a:cubicBezTo>
                <a:cubicBezTo>
                  <a:pt x="224190" y="32997"/>
                  <a:pt x="223132" y="32657"/>
                  <a:pt x="222426" y="31636"/>
                </a:cubicBezTo>
                <a:cubicBezTo>
                  <a:pt x="221368" y="30956"/>
                  <a:pt x="220662" y="29595"/>
                  <a:pt x="220662" y="28574"/>
                </a:cubicBezTo>
                <a:cubicBezTo>
                  <a:pt x="220662" y="27554"/>
                  <a:pt x="221368" y="26193"/>
                  <a:pt x="222426" y="25513"/>
                </a:cubicBezTo>
                <a:close/>
                <a:moveTo>
                  <a:pt x="250825" y="23812"/>
                </a:moveTo>
                <a:cubicBezTo>
                  <a:pt x="253389" y="23812"/>
                  <a:pt x="255221" y="25644"/>
                  <a:pt x="255221" y="28208"/>
                </a:cubicBezTo>
                <a:cubicBezTo>
                  <a:pt x="255221" y="31139"/>
                  <a:pt x="253389" y="32971"/>
                  <a:pt x="250825" y="32971"/>
                </a:cubicBezTo>
                <a:cubicBezTo>
                  <a:pt x="247894" y="32971"/>
                  <a:pt x="246062" y="31139"/>
                  <a:pt x="246062" y="28208"/>
                </a:cubicBezTo>
                <a:cubicBezTo>
                  <a:pt x="246062" y="25644"/>
                  <a:pt x="247894" y="23812"/>
                  <a:pt x="250825" y="23812"/>
                </a:cubicBezTo>
                <a:close/>
                <a:moveTo>
                  <a:pt x="9383" y="9389"/>
                </a:moveTo>
                <a:lnTo>
                  <a:pt x="9383" y="46585"/>
                </a:lnTo>
                <a:lnTo>
                  <a:pt x="296643" y="46585"/>
                </a:lnTo>
                <a:lnTo>
                  <a:pt x="296643" y="9389"/>
                </a:lnTo>
                <a:lnTo>
                  <a:pt x="9383" y="9389"/>
                </a:lnTo>
                <a:close/>
                <a:moveTo>
                  <a:pt x="4691" y="0"/>
                </a:moveTo>
                <a:lnTo>
                  <a:pt x="301335" y="0"/>
                </a:lnTo>
                <a:cubicBezTo>
                  <a:pt x="303861" y="0"/>
                  <a:pt x="306026" y="2167"/>
                  <a:pt x="306026" y="4695"/>
                </a:cubicBezTo>
                <a:lnTo>
                  <a:pt x="306026" y="51280"/>
                </a:lnTo>
                <a:lnTo>
                  <a:pt x="306026" y="91726"/>
                </a:lnTo>
                <a:cubicBezTo>
                  <a:pt x="306026" y="94254"/>
                  <a:pt x="303861" y="96421"/>
                  <a:pt x="301335" y="96421"/>
                </a:cubicBezTo>
                <a:cubicBezTo>
                  <a:pt x="299169" y="96421"/>
                  <a:pt x="296643" y="94254"/>
                  <a:pt x="296643" y="91726"/>
                </a:cubicBezTo>
                <a:lnTo>
                  <a:pt x="296643" y="55613"/>
                </a:lnTo>
                <a:lnTo>
                  <a:pt x="9383" y="55613"/>
                </a:lnTo>
                <a:lnTo>
                  <a:pt x="9383" y="231481"/>
                </a:lnTo>
                <a:cubicBezTo>
                  <a:pt x="9383" y="234009"/>
                  <a:pt x="7218" y="236176"/>
                  <a:pt x="4691" y="236176"/>
                </a:cubicBezTo>
                <a:cubicBezTo>
                  <a:pt x="2165" y="236176"/>
                  <a:pt x="0" y="234009"/>
                  <a:pt x="0" y="231481"/>
                </a:cubicBezTo>
                <a:lnTo>
                  <a:pt x="0" y="51280"/>
                </a:lnTo>
                <a:lnTo>
                  <a:pt x="0" y="4695"/>
                </a:lnTo>
                <a:cubicBezTo>
                  <a:pt x="0" y="2167"/>
                  <a:pt x="2165" y="0"/>
                  <a:pt x="4691" y="0"/>
                </a:cubicBezTo>
                <a:close/>
              </a:path>
            </a:pathLst>
          </a:custGeom>
          <a:solidFill>
            <a:srgbClr val="0463B0"/>
          </a:solidFill>
          <a:ln>
            <a:noFill/>
          </a:ln>
          <a:effectLst/>
        </p:spPr>
        <p:txBody>
          <a:bodyPr anchor="ctr"/>
          <a:lstStyle/>
          <a:p>
            <a:endParaRPr lang="en-US" sz="732" dirty="0">
              <a:latin typeface="Lato Light" panose="020F0502020204030203" pitchFamily="34" charset="0"/>
            </a:endParaRPr>
          </a:p>
        </p:txBody>
      </p:sp>
      <p:grpSp>
        <p:nvGrpSpPr>
          <p:cNvPr id="52" name="Рисунок 60">
            <a:extLst>
              <a:ext uri="{FF2B5EF4-FFF2-40B4-BE49-F238E27FC236}">
                <a16:creationId xmlns:a16="http://schemas.microsoft.com/office/drawing/2014/main" id="{7AB26380-EE6E-42C3-844C-76A96098F64A}"/>
              </a:ext>
            </a:extLst>
          </p:cNvPr>
          <p:cNvGrpSpPr/>
          <p:nvPr/>
        </p:nvGrpSpPr>
        <p:grpSpPr>
          <a:xfrm flipH="1">
            <a:off x="8515976" y="5699959"/>
            <a:ext cx="463675" cy="520307"/>
            <a:chOff x="3711288" y="990606"/>
            <a:chExt cx="883325" cy="990605"/>
          </a:xfrm>
          <a:solidFill>
            <a:srgbClr val="0463B0"/>
          </a:solidFill>
        </p:grpSpPr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id="{9E1A5565-5A9C-40C7-B75E-5CA84EDDD0F6}"/>
                </a:ext>
              </a:extLst>
            </p:cNvPr>
            <p:cNvSpPr/>
            <p:nvPr/>
          </p:nvSpPr>
          <p:spPr>
            <a:xfrm>
              <a:off x="4482452" y="1421254"/>
              <a:ext cx="38713" cy="38696"/>
            </a:xfrm>
            <a:custGeom>
              <a:avLst/>
              <a:gdLst>
                <a:gd name="connsiteX0" fmla="*/ 33044 w 38712"/>
                <a:gd name="connsiteY0" fmla="*/ 5669 h 38695"/>
                <a:gd name="connsiteX1" fmla="*/ 19365 w 38712"/>
                <a:gd name="connsiteY1" fmla="*/ 0 h 38695"/>
                <a:gd name="connsiteX2" fmla="*/ 5686 w 38712"/>
                <a:gd name="connsiteY2" fmla="*/ 5669 h 38695"/>
                <a:gd name="connsiteX3" fmla="*/ 0 w 38712"/>
                <a:gd name="connsiteY3" fmla="*/ 19348 h 38695"/>
                <a:gd name="connsiteX4" fmla="*/ 5686 w 38712"/>
                <a:gd name="connsiteY4" fmla="*/ 33025 h 38695"/>
                <a:gd name="connsiteX5" fmla="*/ 19365 w 38712"/>
                <a:gd name="connsiteY5" fmla="*/ 38695 h 38695"/>
                <a:gd name="connsiteX6" fmla="*/ 33044 w 38712"/>
                <a:gd name="connsiteY6" fmla="*/ 33025 h 38695"/>
                <a:gd name="connsiteX7" fmla="*/ 38713 w 38712"/>
                <a:gd name="connsiteY7" fmla="*/ 19348 h 38695"/>
                <a:gd name="connsiteX8" fmla="*/ 33044 w 38712"/>
                <a:gd name="connsiteY8" fmla="*/ 5669 h 3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12" h="38695">
                  <a:moveTo>
                    <a:pt x="33044" y="5669"/>
                  </a:moveTo>
                  <a:cubicBezTo>
                    <a:pt x="29426" y="2068"/>
                    <a:pt x="24452" y="0"/>
                    <a:pt x="19365" y="0"/>
                  </a:cubicBezTo>
                  <a:cubicBezTo>
                    <a:pt x="14257" y="0"/>
                    <a:pt x="9285" y="2068"/>
                    <a:pt x="5686" y="5669"/>
                  </a:cubicBezTo>
                  <a:cubicBezTo>
                    <a:pt x="2068" y="9268"/>
                    <a:pt x="0" y="14259"/>
                    <a:pt x="0" y="19348"/>
                  </a:cubicBezTo>
                  <a:cubicBezTo>
                    <a:pt x="0" y="24436"/>
                    <a:pt x="2068" y="29428"/>
                    <a:pt x="5686" y="33025"/>
                  </a:cubicBezTo>
                  <a:cubicBezTo>
                    <a:pt x="9268" y="36623"/>
                    <a:pt x="14259" y="38695"/>
                    <a:pt x="19365" y="38695"/>
                  </a:cubicBezTo>
                  <a:cubicBezTo>
                    <a:pt x="24454" y="38695"/>
                    <a:pt x="29445" y="36625"/>
                    <a:pt x="33044" y="33025"/>
                  </a:cubicBezTo>
                  <a:cubicBezTo>
                    <a:pt x="36641" y="29428"/>
                    <a:pt x="38713" y="24436"/>
                    <a:pt x="38713" y="19348"/>
                  </a:cubicBezTo>
                  <a:cubicBezTo>
                    <a:pt x="38713" y="14259"/>
                    <a:pt x="36643" y="9268"/>
                    <a:pt x="33044" y="5669"/>
                  </a:cubicBezTo>
                  <a:close/>
                </a:path>
              </a:pathLst>
            </a:custGeom>
            <a:grpFill/>
            <a:ln w="1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300" dirty="0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id="{9159AE49-5369-4E14-AE0D-8416FD6DFD02}"/>
                </a:ext>
              </a:extLst>
            </p:cNvPr>
            <p:cNvSpPr/>
            <p:nvPr/>
          </p:nvSpPr>
          <p:spPr>
            <a:xfrm>
              <a:off x="3711288" y="990606"/>
              <a:ext cx="883325" cy="990605"/>
            </a:xfrm>
            <a:custGeom>
              <a:avLst/>
              <a:gdLst>
                <a:gd name="connsiteX0" fmla="*/ 868752 w 883315"/>
                <a:gd name="connsiteY0" fmla="*/ 39975 h 990600"/>
                <a:gd name="connsiteX1" fmla="*/ 812697 w 883315"/>
                <a:gd name="connsiteY1" fmla="*/ 1870 h 990600"/>
                <a:gd name="connsiteX2" fmla="*/ 746120 w 883315"/>
                <a:gd name="connsiteY2" fmla="*/ 14562 h 990600"/>
                <a:gd name="connsiteX3" fmla="*/ 708015 w 883315"/>
                <a:gd name="connsiteY3" fmla="*/ 70616 h 990600"/>
                <a:gd name="connsiteX4" fmla="*/ 705956 w 883315"/>
                <a:gd name="connsiteY4" fmla="*/ 80555 h 990600"/>
                <a:gd name="connsiteX5" fmla="*/ 599987 w 883315"/>
                <a:gd name="connsiteY5" fmla="*/ 4600 h 990600"/>
                <a:gd name="connsiteX6" fmla="*/ 488052 w 883315"/>
                <a:gd name="connsiteY6" fmla="*/ 116536 h 990600"/>
                <a:gd name="connsiteX7" fmla="*/ 488052 w 883315"/>
                <a:gd name="connsiteY7" fmla="*/ 133370 h 990600"/>
                <a:gd name="connsiteX8" fmla="*/ 523585 w 883315"/>
                <a:gd name="connsiteY8" fmla="*/ 215069 h 990600"/>
                <a:gd name="connsiteX9" fmla="*/ 500391 w 883315"/>
                <a:gd name="connsiteY9" fmla="*/ 227009 h 990600"/>
                <a:gd name="connsiteX10" fmla="*/ 447367 w 883315"/>
                <a:gd name="connsiteY10" fmla="*/ 305084 h 990600"/>
                <a:gd name="connsiteX11" fmla="*/ 431582 w 883315"/>
                <a:gd name="connsiteY11" fmla="*/ 383732 h 990600"/>
                <a:gd name="connsiteX12" fmla="*/ 395305 w 883315"/>
                <a:gd name="connsiteY12" fmla="*/ 420216 h 990600"/>
                <a:gd name="connsiteX13" fmla="*/ 244287 w 883315"/>
                <a:gd name="connsiteY13" fmla="*/ 420216 h 990600"/>
                <a:gd name="connsiteX14" fmla="*/ 181683 w 883315"/>
                <a:gd name="connsiteY14" fmla="*/ 482820 h 990600"/>
                <a:gd name="connsiteX15" fmla="*/ 186439 w 883315"/>
                <a:gd name="connsiteY15" fmla="*/ 506727 h 990600"/>
                <a:gd name="connsiteX16" fmla="*/ 170756 w 883315"/>
                <a:gd name="connsiteY16" fmla="*/ 506727 h 990600"/>
                <a:gd name="connsiteX17" fmla="*/ 93433 w 883315"/>
                <a:gd name="connsiteY17" fmla="*/ 566489 h 990600"/>
                <a:gd name="connsiteX18" fmla="*/ 70597 w 883315"/>
                <a:gd name="connsiteY18" fmla="*/ 654130 h 990600"/>
                <a:gd name="connsiteX19" fmla="*/ 84440 w 883315"/>
                <a:gd name="connsiteY19" fmla="*/ 677730 h 990600"/>
                <a:gd name="connsiteX20" fmla="*/ 89331 w 883315"/>
                <a:gd name="connsiteY20" fmla="*/ 678361 h 990600"/>
                <a:gd name="connsiteX21" fmla="*/ 108040 w 883315"/>
                <a:gd name="connsiteY21" fmla="*/ 663887 h 990600"/>
                <a:gd name="connsiteX22" fmla="*/ 130876 w 883315"/>
                <a:gd name="connsiteY22" fmla="*/ 576246 h 990600"/>
                <a:gd name="connsiteX23" fmla="*/ 170756 w 883315"/>
                <a:gd name="connsiteY23" fmla="*/ 545423 h 990600"/>
                <a:gd name="connsiteX24" fmla="*/ 454182 w 883315"/>
                <a:gd name="connsiteY24" fmla="*/ 545423 h 990600"/>
                <a:gd name="connsiteX25" fmla="*/ 467930 w 883315"/>
                <a:gd name="connsiteY25" fmla="*/ 539686 h 990600"/>
                <a:gd name="connsiteX26" fmla="*/ 565876 w 883315"/>
                <a:gd name="connsiteY26" fmla="*/ 440738 h 990600"/>
                <a:gd name="connsiteX27" fmla="*/ 565738 w 883315"/>
                <a:gd name="connsiteY27" fmla="*/ 413377 h 990600"/>
                <a:gd name="connsiteX28" fmla="*/ 538377 w 883315"/>
                <a:gd name="connsiteY28" fmla="*/ 413514 h 990600"/>
                <a:gd name="connsiteX29" fmla="*/ 446110 w 883315"/>
                <a:gd name="connsiteY29" fmla="*/ 506726 h 990600"/>
                <a:gd name="connsiteX30" fmla="*/ 244287 w 883315"/>
                <a:gd name="connsiteY30" fmla="*/ 506726 h 990600"/>
                <a:gd name="connsiteX31" fmla="*/ 220379 w 883315"/>
                <a:gd name="connsiteY31" fmla="*/ 482818 h 990600"/>
                <a:gd name="connsiteX32" fmla="*/ 244287 w 883315"/>
                <a:gd name="connsiteY32" fmla="*/ 458910 h 990600"/>
                <a:gd name="connsiteX33" fmla="*/ 403351 w 883315"/>
                <a:gd name="connsiteY33" fmla="*/ 458910 h 990600"/>
                <a:gd name="connsiteX34" fmla="*/ 417071 w 883315"/>
                <a:gd name="connsiteY34" fmla="*/ 453204 h 990600"/>
                <a:gd name="connsiteX35" fmla="*/ 527819 w 883315"/>
                <a:gd name="connsiteY35" fmla="*/ 341820 h 990600"/>
                <a:gd name="connsiteX36" fmla="*/ 527741 w 883315"/>
                <a:gd name="connsiteY36" fmla="*/ 314456 h 990600"/>
                <a:gd name="connsiteX37" fmla="*/ 500380 w 883315"/>
                <a:gd name="connsiteY37" fmla="*/ 314536 h 990600"/>
                <a:gd name="connsiteX38" fmla="*/ 481026 w 883315"/>
                <a:gd name="connsiteY38" fmla="*/ 334001 h 990600"/>
                <a:gd name="connsiteX39" fmla="*/ 485279 w 883315"/>
                <a:gd name="connsiteY39" fmla="*/ 312818 h 990600"/>
                <a:gd name="connsiteX40" fmla="*/ 521629 w 883315"/>
                <a:gd name="connsiteY40" fmla="*/ 259350 h 990600"/>
                <a:gd name="connsiteX41" fmla="*/ 585128 w 883315"/>
                <a:gd name="connsiteY41" fmla="*/ 247246 h 990600"/>
                <a:gd name="connsiteX42" fmla="*/ 638594 w 883315"/>
                <a:gd name="connsiteY42" fmla="*/ 283591 h 990600"/>
                <a:gd name="connsiteX43" fmla="*/ 650700 w 883315"/>
                <a:gd name="connsiteY43" fmla="*/ 347096 h 990600"/>
                <a:gd name="connsiteX44" fmla="*/ 650632 w 883315"/>
                <a:gd name="connsiteY44" fmla="*/ 347529 h 990600"/>
                <a:gd name="connsiteX45" fmla="*/ 602127 w 883315"/>
                <a:gd name="connsiteY45" fmla="*/ 581582 h 990600"/>
                <a:gd name="connsiteX46" fmla="*/ 545292 w 883315"/>
                <a:gd name="connsiteY46" fmla="*/ 627846 h 990600"/>
                <a:gd name="connsiteX47" fmla="*/ 270241 w 883315"/>
                <a:gd name="connsiteY47" fmla="*/ 627846 h 990600"/>
                <a:gd name="connsiteX48" fmla="*/ 182192 w 883315"/>
                <a:gd name="connsiteY48" fmla="*/ 707152 h 990600"/>
                <a:gd name="connsiteX49" fmla="*/ 181233 w 883315"/>
                <a:gd name="connsiteY49" fmla="*/ 709889 h 990600"/>
                <a:gd name="connsiteX50" fmla="*/ 121971 w 883315"/>
                <a:gd name="connsiteY50" fmla="*/ 937342 h 990600"/>
                <a:gd name="connsiteX51" fmla="*/ 103130 w 883315"/>
                <a:gd name="connsiteY51" fmla="*/ 951902 h 990600"/>
                <a:gd name="connsiteX52" fmla="*/ 58195 w 883315"/>
                <a:gd name="connsiteY52" fmla="*/ 951902 h 990600"/>
                <a:gd name="connsiteX53" fmla="*/ 42788 w 883315"/>
                <a:gd name="connsiteY53" fmla="*/ 944337 h 990600"/>
                <a:gd name="connsiteX54" fmla="*/ 39352 w 883315"/>
                <a:gd name="connsiteY54" fmla="*/ 927524 h 990600"/>
                <a:gd name="connsiteX55" fmla="*/ 71665 w 883315"/>
                <a:gd name="connsiteY55" fmla="*/ 803503 h 990600"/>
                <a:gd name="connsiteX56" fmla="*/ 57822 w 883315"/>
                <a:gd name="connsiteY56" fmla="*/ 779903 h 990600"/>
                <a:gd name="connsiteX57" fmla="*/ 34221 w 883315"/>
                <a:gd name="connsiteY57" fmla="*/ 793746 h 990600"/>
                <a:gd name="connsiteX58" fmla="*/ 1909 w 883315"/>
                <a:gd name="connsiteY58" fmla="*/ 917767 h 990600"/>
                <a:gd name="connsiteX59" fmla="*/ 12173 w 883315"/>
                <a:gd name="connsiteY59" fmla="*/ 968001 h 990600"/>
                <a:gd name="connsiteX60" fmla="*/ 58197 w 883315"/>
                <a:gd name="connsiteY60" fmla="*/ 990599 h 990600"/>
                <a:gd name="connsiteX61" fmla="*/ 103130 w 883315"/>
                <a:gd name="connsiteY61" fmla="*/ 990599 h 990600"/>
                <a:gd name="connsiteX62" fmla="*/ 159416 w 883315"/>
                <a:gd name="connsiteY62" fmla="*/ 947099 h 990600"/>
                <a:gd name="connsiteX63" fmla="*/ 204295 w 883315"/>
                <a:gd name="connsiteY63" fmla="*/ 774847 h 990600"/>
                <a:gd name="connsiteX64" fmla="*/ 207023 w 883315"/>
                <a:gd name="connsiteY64" fmla="*/ 777767 h 990600"/>
                <a:gd name="connsiteX65" fmla="*/ 271611 w 883315"/>
                <a:gd name="connsiteY65" fmla="*/ 804962 h 990600"/>
                <a:gd name="connsiteX66" fmla="*/ 365792 w 883315"/>
                <a:gd name="connsiteY66" fmla="*/ 804962 h 990600"/>
                <a:gd name="connsiteX67" fmla="*/ 299625 w 883315"/>
                <a:gd name="connsiteY67" fmla="*/ 963814 h 990600"/>
                <a:gd name="connsiteX68" fmla="*/ 301387 w 883315"/>
                <a:gd name="connsiteY68" fmla="*/ 981987 h 990600"/>
                <a:gd name="connsiteX69" fmla="*/ 317485 w 883315"/>
                <a:gd name="connsiteY69" fmla="*/ 990601 h 990600"/>
                <a:gd name="connsiteX70" fmla="*/ 615947 w 883315"/>
                <a:gd name="connsiteY70" fmla="*/ 990601 h 990600"/>
                <a:gd name="connsiteX71" fmla="*/ 632045 w 883315"/>
                <a:gd name="connsiteY71" fmla="*/ 981987 h 990600"/>
                <a:gd name="connsiteX72" fmla="*/ 633807 w 883315"/>
                <a:gd name="connsiteY72" fmla="*/ 963814 h 990600"/>
                <a:gd name="connsiteX73" fmla="*/ 567640 w 883315"/>
                <a:gd name="connsiteY73" fmla="*/ 804962 h 990600"/>
                <a:gd name="connsiteX74" fmla="*/ 664628 w 883315"/>
                <a:gd name="connsiteY74" fmla="*/ 804962 h 990600"/>
                <a:gd name="connsiteX75" fmla="*/ 751340 w 883315"/>
                <a:gd name="connsiteY75" fmla="*/ 734376 h 990600"/>
                <a:gd name="connsiteX76" fmla="*/ 793694 w 883315"/>
                <a:gd name="connsiteY76" fmla="*/ 530001 h 990600"/>
                <a:gd name="connsiteX77" fmla="*/ 778675 w 883315"/>
                <a:gd name="connsiteY77" fmla="*/ 507130 h 990600"/>
                <a:gd name="connsiteX78" fmla="*/ 755804 w 883315"/>
                <a:gd name="connsiteY78" fmla="*/ 522150 h 990600"/>
                <a:gd name="connsiteX79" fmla="*/ 713450 w 883315"/>
                <a:gd name="connsiteY79" fmla="*/ 726527 h 990600"/>
                <a:gd name="connsiteX80" fmla="*/ 664626 w 883315"/>
                <a:gd name="connsiteY80" fmla="*/ 766269 h 990600"/>
                <a:gd name="connsiteX81" fmla="*/ 271609 w 883315"/>
                <a:gd name="connsiteY81" fmla="*/ 766269 h 990600"/>
                <a:gd name="connsiteX82" fmla="*/ 234644 w 883315"/>
                <a:gd name="connsiteY82" fmla="*/ 750669 h 990600"/>
                <a:gd name="connsiteX83" fmla="*/ 220388 w 883315"/>
                <a:gd name="connsiteY83" fmla="*/ 715427 h 990600"/>
                <a:gd name="connsiteX84" fmla="*/ 270243 w 883315"/>
                <a:gd name="connsiteY84" fmla="*/ 666541 h 990600"/>
                <a:gd name="connsiteX85" fmla="*/ 545295 w 883315"/>
                <a:gd name="connsiteY85" fmla="*/ 666541 h 990600"/>
                <a:gd name="connsiteX86" fmla="*/ 640020 w 883315"/>
                <a:gd name="connsiteY86" fmla="*/ 589435 h 990600"/>
                <a:gd name="connsiteX87" fmla="*/ 745907 w 883315"/>
                <a:gd name="connsiteY87" fmla="*/ 78465 h 990600"/>
                <a:gd name="connsiteX88" fmla="*/ 767362 w 883315"/>
                <a:gd name="connsiteY88" fmla="*/ 46903 h 990600"/>
                <a:gd name="connsiteX89" fmla="*/ 804850 w 883315"/>
                <a:gd name="connsiteY89" fmla="*/ 39760 h 990600"/>
                <a:gd name="connsiteX90" fmla="*/ 836412 w 883315"/>
                <a:gd name="connsiteY90" fmla="*/ 61215 h 990600"/>
                <a:gd name="connsiteX91" fmla="*/ 843555 w 883315"/>
                <a:gd name="connsiteY91" fmla="*/ 98703 h 990600"/>
                <a:gd name="connsiteX92" fmla="*/ 786067 w 883315"/>
                <a:gd name="connsiteY92" fmla="*/ 376110 h 990600"/>
                <a:gd name="connsiteX93" fmla="*/ 801087 w 883315"/>
                <a:gd name="connsiteY93" fmla="*/ 398980 h 990600"/>
                <a:gd name="connsiteX94" fmla="*/ 823958 w 883315"/>
                <a:gd name="connsiteY94" fmla="*/ 383961 h 990600"/>
                <a:gd name="connsiteX95" fmla="*/ 881446 w 883315"/>
                <a:gd name="connsiteY95" fmla="*/ 106554 h 990600"/>
                <a:gd name="connsiteX96" fmla="*/ 868752 w 883315"/>
                <a:gd name="connsiteY96" fmla="*/ 39975 h 990600"/>
                <a:gd name="connsiteX97" fmla="*/ 525719 w 883315"/>
                <a:gd name="connsiteY97" fmla="*/ 804960 h 990600"/>
                <a:gd name="connsiteX98" fmla="*/ 586928 w 883315"/>
                <a:gd name="connsiteY98" fmla="*/ 951903 h 990600"/>
                <a:gd name="connsiteX99" fmla="*/ 346500 w 883315"/>
                <a:gd name="connsiteY99" fmla="*/ 951903 h 990600"/>
                <a:gd name="connsiteX100" fmla="*/ 407708 w 883315"/>
                <a:gd name="connsiteY100" fmla="*/ 804960 h 990600"/>
                <a:gd name="connsiteX101" fmla="*/ 525719 w 883315"/>
                <a:gd name="connsiteY101" fmla="*/ 804960 h 990600"/>
                <a:gd name="connsiteX102" fmla="*/ 599985 w 883315"/>
                <a:gd name="connsiteY102" fmla="*/ 206609 h 990600"/>
                <a:gd name="connsiteX103" fmla="*/ 526745 w 883315"/>
                <a:gd name="connsiteY103" fmla="*/ 133368 h 990600"/>
                <a:gd name="connsiteX104" fmla="*/ 526745 w 883315"/>
                <a:gd name="connsiteY104" fmla="*/ 116534 h 990600"/>
                <a:gd name="connsiteX105" fmla="*/ 599985 w 883315"/>
                <a:gd name="connsiteY105" fmla="*/ 43291 h 990600"/>
                <a:gd name="connsiteX106" fmla="*/ 673226 w 883315"/>
                <a:gd name="connsiteY106" fmla="*/ 116534 h 990600"/>
                <a:gd name="connsiteX107" fmla="*/ 673226 w 883315"/>
                <a:gd name="connsiteY107" fmla="*/ 133368 h 990600"/>
                <a:gd name="connsiteX108" fmla="*/ 599985 w 883315"/>
                <a:gd name="connsiteY108" fmla="*/ 206609 h 990600"/>
                <a:gd name="connsiteX109" fmla="*/ 668894 w 883315"/>
                <a:gd name="connsiteY109" fmla="*/ 259403 h 990600"/>
                <a:gd name="connsiteX110" fmla="*/ 646615 w 883315"/>
                <a:gd name="connsiteY110" fmla="*/ 235092 h 990600"/>
                <a:gd name="connsiteX111" fmla="*/ 678498 w 883315"/>
                <a:gd name="connsiteY111" fmla="*/ 213059 h 990600"/>
                <a:gd name="connsiteX112" fmla="*/ 668894 w 883315"/>
                <a:gd name="connsiteY112" fmla="*/ 259403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883315" h="990600">
                  <a:moveTo>
                    <a:pt x="868752" y="39975"/>
                  </a:moveTo>
                  <a:cubicBezTo>
                    <a:pt x="855767" y="20202"/>
                    <a:pt x="835861" y="6668"/>
                    <a:pt x="812697" y="1870"/>
                  </a:cubicBezTo>
                  <a:cubicBezTo>
                    <a:pt x="789544" y="-2927"/>
                    <a:pt x="765892" y="1576"/>
                    <a:pt x="746120" y="14562"/>
                  </a:cubicBezTo>
                  <a:cubicBezTo>
                    <a:pt x="726347" y="27546"/>
                    <a:pt x="712813" y="47453"/>
                    <a:pt x="708015" y="70616"/>
                  </a:cubicBezTo>
                  <a:lnTo>
                    <a:pt x="705956" y="80555"/>
                  </a:lnTo>
                  <a:cubicBezTo>
                    <a:pt x="690935" y="36436"/>
                    <a:pt x="649123" y="4600"/>
                    <a:pt x="599987" y="4600"/>
                  </a:cubicBezTo>
                  <a:cubicBezTo>
                    <a:pt x="538265" y="4600"/>
                    <a:pt x="488052" y="54815"/>
                    <a:pt x="488052" y="116536"/>
                  </a:cubicBezTo>
                  <a:lnTo>
                    <a:pt x="488052" y="133370"/>
                  </a:lnTo>
                  <a:cubicBezTo>
                    <a:pt x="488052" y="165576"/>
                    <a:pt x="501742" y="194630"/>
                    <a:pt x="523585" y="215069"/>
                  </a:cubicBezTo>
                  <a:cubicBezTo>
                    <a:pt x="515548" y="218194"/>
                    <a:pt x="507771" y="222162"/>
                    <a:pt x="500391" y="227009"/>
                  </a:cubicBezTo>
                  <a:cubicBezTo>
                    <a:pt x="472891" y="245068"/>
                    <a:pt x="454069" y="272754"/>
                    <a:pt x="447367" y="305084"/>
                  </a:cubicBezTo>
                  <a:lnTo>
                    <a:pt x="431582" y="383732"/>
                  </a:lnTo>
                  <a:lnTo>
                    <a:pt x="395305" y="420216"/>
                  </a:lnTo>
                  <a:lnTo>
                    <a:pt x="244287" y="420216"/>
                  </a:lnTo>
                  <a:cubicBezTo>
                    <a:pt x="209766" y="420216"/>
                    <a:pt x="181683" y="448301"/>
                    <a:pt x="181683" y="482820"/>
                  </a:cubicBezTo>
                  <a:cubicBezTo>
                    <a:pt x="181683" y="491284"/>
                    <a:pt x="183380" y="499356"/>
                    <a:pt x="186439" y="506727"/>
                  </a:cubicBezTo>
                  <a:lnTo>
                    <a:pt x="170756" y="506727"/>
                  </a:lnTo>
                  <a:cubicBezTo>
                    <a:pt x="134398" y="506727"/>
                    <a:pt x="102600" y="531301"/>
                    <a:pt x="93433" y="566489"/>
                  </a:cubicBezTo>
                  <a:lnTo>
                    <a:pt x="70597" y="654130"/>
                  </a:lnTo>
                  <a:cubicBezTo>
                    <a:pt x="67902" y="664471"/>
                    <a:pt x="74101" y="675037"/>
                    <a:pt x="84440" y="677730"/>
                  </a:cubicBezTo>
                  <a:cubicBezTo>
                    <a:pt x="86077" y="678157"/>
                    <a:pt x="87716" y="678361"/>
                    <a:pt x="89331" y="678361"/>
                  </a:cubicBezTo>
                  <a:cubicBezTo>
                    <a:pt x="97923" y="678359"/>
                    <a:pt x="105773" y="672591"/>
                    <a:pt x="108040" y="663887"/>
                  </a:cubicBezTo>
                  <a:lnTo>
                    <a:pt x="130876" y="576246"/>
                  </a:lnTo>
                  <a:cubicBezTo>
                    <a:pt x="135605" y="558097"/>
                    <a:pt x="152006" y="545423"/>
                    <a:pt x="170756" y="545423"/>
                  </a:cubicBezTo>
                  <a:lnTo>
                    <a:pt x="454182" y="545423"/>
                  </a:lnTo>
                  <a:cubicBezTo>
                    <a:pt x="459347" y="545423"/>
                    <a:pt x="464298" y="543358"/>
                    <a:pt x="467930" y="539686"/>
                  </a:cubicBezTo>
                  <a:lnTo>
                    <a:pt x="565876" y="440738"/>
                  </a:lnTo>
                  <a:cubicBezTo>
                    <a:pt x="573394" y="433144"/>
                    <a:pt x="573332" y="420894"/>
                    <a:pt x="565738" y="413377"/>
                  </a:cubicBezTo>
                  <a:cubicBezTo>
                    <a:pt x="558142" y="405857"/>
                    <a:pt x="545893" y="405920"/>
                    <a:pt x="538377" y="413514"/>
                  </a:cubicBezTo>
                  <a:lnTo>
                    <a:pt x="446110" y="506726"/>
                  </a:lnTo>
                  <a:lnTo>
                    <a:pt x="244287" y="506726"/>
                  </a:lnTo>
                  <a:cubicBezTo>
                    <a:pt x="231105" y="506726"/>
                    <a:pt x="220379" y="495999"/>
                    <a:pt x="220379" y="482818"/>
                  </a:cubicBezTo>
                  <a:cubicBezTo>
                    <a:pt x="220379" y="469636"/>
                    <a:pt x="231105" y="458910"/>
                    <a:pt x="244287" y="458910"/>
                  </a:cubicBezTo>
                  <a:lnTo>
                    <a:pt x="403351" y="458910"/>
                  </a:lnTo>
                  <a:cubicBezTo>
                    <a:pt x="408502" y="458910"/>
                    <a:pt x="413439" y="456855"/>
                    <a:pt x="417071" y="453204"/>
                  </a:cubicBezTo>
                  <a:lnTo>
                    <a:pt x="527819" y="341820"/>
                  </a:lnTo>
                  <a:cubicBezTo>
                    <a:pt x="535355" y="334243"/>
                    <a:pt x="535318" y="321992"/>
                    <a:pt x="527741" y="314456"/>
                  </a:cubicBezTo>
                  <a:cubicBezTo>
                    <a:pt x="520163" y="306924"/>
                    <a:pt x="507914" y="306955"/>
                    <a:pt x="500380" y="314536"/>
                  </a:cubicBezTo>
                  <a:lnTo>
                    <a:pt x="481026" y="334001"/>
                  </a:lnTo>
                  <a:lnTo>
                    <a:pt x="485279" y="312818"/>
                  </a:lnTo>
                  <a:cubicBezTo>
                    <a:pt x="489857" y="290724"/>
                    <a:pt x="502767" y="271737"/>
                    <a:pt x="521629" y="259350"/>
                  </a:cubicBezTo>
                  <a:cubicBezTo>
                    <a:pt x="540489" y="246966"/>
                    <a:pt x="563045" y="242665"/>
                    <a:pt x="585128" y="247246"/>
                  </a:cubicBezTo>
                  <a:cubicBezTo>
                    <a:pt x="607221" y="251824"/>
                    <a:pt x="626209" y="264733"/>
                    <a:pt x="638594" y="283591"/>
                  </a:cubicBezTo>
                  <a:cubicBezTo>
                    <a:pt x="650978" y="302451"/>
                    <a:pt x="655277" y="325003"/>
                    <a:pt x="650700" y="347096"/>
                  </a:cubicBezTo>
                  <a:cubicBezTo>
                    <a:pt x="650669" y="347241"/>
                    <a:pt x="650659" y="347384"/>
                    <a:pt x="650632" y="347529"/>
                  </a:cubicBezTo>
                  <a:lnTo>
                    <a:pt x="602127" y="581582"/>
                  </a:lnTo>
                  <a:cubicBezTo>
                    <a:pt x="596571" y="608388"/>
                    <a:pt x="572667" y="627846"/>
                    <a:pt x="545292" y="627846"/>
                  </a:cubicBezTo>
                  <a:lnTo>
                    <a:pt x="270241" y="627846"/>
                  </a:lnTo>
                  <a:cubicBezTo>
                    <a:pt x="224877" y="627846"/>
                    <a:pt x="186878" y="662786"/>
                    <a:pt x="182192" y="707152"/>
                  </a:cubicBezTo>
                  <a:cubicBezTo>
                    <a:pt x="181817" y="708032"/>
                    <a:pt x="181480" y="708936"/>
                    <a:pt x="181233" y="709889"/>
                  </a:cubicBezTo>
                  <a:lnTo>
                    <a:pt x="121971" y="937342"/>
                  </a:lnTo>
                  <a:cubicBezTo>
                    <a:pt x="119738" y="945915"/>
                    <a:pt x="111989" y="951902"/>
                    <a:pt x="103130" y="951902"/>
                  </a:cubicBezTo>
                  <a:lnTo>
                    <a:pt x="58195" y="951902"/>
                  </a:lnTo>
                  <a:cubicBezTo>
                    <a:pt x="52118" y="951902"/>
                    <a:pt x="46503" y="949145"/>
                    <a:pt x="42788" y="944337"/>
                  </a:cubicBezTo>
                  <a:cubicBezTo>
                    <a:pt x="39072" y="939531"/>
                    <a:pt x="37822" y="933401"/>
                    <a:pt x="39352" y="927524"/>
                  </a:cubicBezTo>
                  <a:lnTo>
                    <a:pt x="71665" y="803503"/>
                  </a:lnTo>
                  <a:cubicBezTo>
                    <a:pt x="74360" y="793162"/>
                    <a:pt x="68159" y="782596"/>
                    <a:pt x="57822" y="779903"/>
                  </a:cubicBezTo>
                  <a:cubicBezTo>
                    <a:pt x="47478" y="777202"/>
                    <a:pt x="36914" y="783407"/>
                    <a:pt x="34221" y="793746"/>
                  </a:cubicBezTo>
                  <a:lnTo>
                    <a:pt x="1909" y="917767"/>
                  </a:lnTo>
                  <a:cubicBezTo>
                    <a:pt x="-2667" y="935330"/>
                    <a:pt x="1073" y="953641"/>
                    <a:pt x="12173" y="968001"/>
                  </a:cubicBezTo>
                  <a:cubicBezTo>
                    <a:pt x="23271" y="982363"/>
                    <a:pt x="40047" y="990599"/>
                    <a:pt x="58197" y="990599"/>
                  </a:cubicBezTo>
                  <a:lnTo>
                    <a:pt x="103130" y="990599"/>
                  </a:lnTo>
                  <a:cubicBezTo>
                    <a:pt x="129599" y="990599"/>
                    <a:pt x="152745" y="972710"/>
                    <a:pt x="159416" y="947099"/>
                  </a:cubicBezTo>
                  <a:lnTo>
                    <a:pt x="204295" y="774847"/>
                  </a:lnTo>
                  <a:cubicBezTo>
                    <a:pt x="205183" y="775834"/>
                    <a:pt x="206087" y="776811"/>
                    <a:pt x="207023" y="777767"/>
                  </a:cubicBezTo>
                  <a:cubicBezTo>
                    <a:pt x="223979" y="795050"/>
                    <a:pt x="247521" y="804962"/>
                    <a:pt x="271611" y="804962"/>
                  </a:cubicBezTo>
                  <a:lnTo>
                    <a:pt x="365792" y="804962"/>
                  </a:lnTo>
                  <a:lnTo>
                    <a:pt x="299625" y="963814"/>
                  </a:lnTo>
                  <a:cubicBezTo>
                    <a:pt x="297139" y="969785"/>
                    <a:pt x="297800" y="976603"/>
                    <a:pt x="301387" y="981987"/>
                  </a:cubicBezTo>
                  <a:cubicBezTo>
                    <a:pt x="304974" y="987368"/>
                    <a:pt x="311017" y="990601"/>
                    <a:pt x="317485" y="990601"/>
                  </a:cubicBezTo>
                  <a:lnTo>
                    <a:pt x="615947" y="990601"/>
                  </a:lnTo>
                  <a:cubicBezTo>
                    <a:pt x="622417" y="990601"/>
                    <a:pt x="628458" y="987368"/>
                    <a:pt x="632045" y="981987"/>
                  </a:cubicBezTo>
                  <a:cubicBezTo>
                    <a:pt x="635632" y="976605"/>
                    <a:pt x="636293" y="969785"/>
                    <a:pt x="633807" y="963814"/>
                  </a:cubicBezTo>
                  <a:lnTo>
                    <a:pt x="567640" y="804962"/>
                  </a:lnTo>
                  <a:lnTo>
                    <a:pt x="664628" y="804962"/>
                  </a:lnTo>
                  <a:cubicBezTo>
                    <a:pt x="706400" y="804962"/>
                    <a:pt x="742866" y="775275"/>
                    <a:pt x="751340" y="734376"/>
                  </a:cubicBezTo>
                  <a:lnTo>
                    <a:pt x="793694" y="530001"/>
                  </a:lnTo>
                  <a:cubicBezTo>
                    <a:pt x="795863" y="519538"/>
                    <a:pt x="789140" y="509299"/>
                    <a:pt x="778675" y="507130"/>
                  </a:cubicBezTo>
                  <a:cubicBezTo>
                    <a:pt x="768219" y="504973"/>
                    <a:pt x="757973" y="511684"/>
                    <a:pt x="755804" y="522150"/>
                  </a:cubicBezTo>
                  <a:lnTo>
                    <a:pt x="713450" y="726527"/>
                  </a:lnTo>
                  <a:cubicBezTo>
                    <a:pt x="708679" y="749554"/>
                    <a:pt x="688145" y="766269"/>
                    <a:pt x="664626" y="766269"/>
                  </a:cubicBezTo>
                  <a:lnTo>
                    <a:pt x="271609" y="766269"/>
                  </a:lnTo>
                  <a:cubicBezTo>
                    <a:pt x="257843" y="766269"/>
                    <a:pt x="244370" y="760584"/>
                    <a:pt x="234644" y="750669"/>
                  </a:cubicBezTo>
                  <a:cubicBezTo>
                    <a:pt x="225200" y="741043"/>
                    <a:pt x="220139" y="728529"/>
                    <a:pt x="220388" y="715427"/>
                  </a:cubicBezTo>
                  <a:cubicBezTo>
                    <a:pt x="220905" y="688472"/>
                    <a:pt x="243269" y="666541"/>
                    <a:pt x="270243" y="666541"/>
                  </a:cubicBezTo>
                  <a:lnTo>
                    <a:pt x="545295" y="666541"/>
                  </a:lnTo>
                  <a:cubicBezTo>
                    <a:pt x="590923" y="666541"/>
                    <a:pt x="630760" y="634112"/>
                    <a:pt x="640020" y="589435"/>
                  </a:cubicBezTo>
                  <a:lnTo>
                    <a:pt x="745907" y="78465"/>
                  </a:lnTo>
                  <a:cubicBezTo>
                    <a:pt x="748608" y="65423"/>
                    <a:pt x="756229" y="54215"/>
                    <a:pt x="767362" y="46903"/>
                  </a:cubicBezTo>
                  <a:cubicBezTo>
                    <a:pt x="778497" y="39596"/>
                    <a:pt x="791812" y="37059"/>
                    <a:pt x="804850" y="39760"/>
                  </a:cubicBezTo>
                  <a:cubicBezTo>
                    <a:pt x="817892" y="42461"/>
                    <a:pt x="829100" y="50082"/>
                    <a:pt x="836412" y="61215"/>
                  </a:cubicBezTo>
                  <a:cubicBezTo>
                    <a:pt x="843721" y="72347"/>
                    <a:pt x="846260" y="85662"/>
                    <a:pt x="843555" y="98703"/>
                  </a:cubicBezTo>
                  <a:lnTo>
                    <a:pt x="786067" y="376110"/>
                  </a:lnTo>
                  <a:cubicBezTo>
                    <a:pt x="783899" y="386573"/>
                    <a:pt x="790622" y="396811"/>
                    <a:pt x="801087" y="398980"/>
                  </a:cubicBezTo>
                  <a:cubicBezTo>
                    <a:pt x="811546" y="401149"/>
                    <a:pt x="821791" y="394426"/>
                    <a:pt x="823958" y="383961"/>
                  </a:cubicBezTo>
                  <a:lnTo>
                    <a:pt x="881446" y="106554"/>
                  </a:lnTo>
                  <a:cubicBezTo>
                    <a:pt x="886244" y="83391"/>
                    <a:pt x="881738" y="59748"/>
                    <a:pt x="868752" y="39975"/>
                  </a:cubicBezTo>
                  <a:close/>
                  <a:moveTo>
                    <a:pt x="525719" y="804960"/>
                  </a:moveTo>
                  <a:lnTo>
                    <a:pt x="586928" y="951903"/>
                  </a:lnTo>
                  <a:lnTo>
                    <a:pt x="346500" y="951903"/>
                  </a:lnTo>
                  <a:lnTo>
                    <a:pt x="407708" y="804960"/>
                  </a:lnTo>
                  <a:lnTo>
                    <a:pt x="525719" y="804960"/>
                  </a:lnTo>
                  <a:close/>
                  <a:moveTo>
                    <a:pt x="599985" y="206609"/>
                  </a:moveTo>
                  <a:cubicBezTo>
                    <a:pt x="559599" y="206609"/>
                    <a:pt x="526745" y="173752"/>
                    <a:pt x="526745" y="133368"/>
                  </a:cubicBezTo>
                  <a:lnTo>
                    <a:pt x="526745" y="116534"/>
                  </a:lnTo>
                  <a:cubicBezTo>
                    <a:pt x="526745" y="76147"/>
                    <a:pt x="559601" y="43291"/>
                    <a:pt x="599985" y="43291"/>
                  </a:cubicBezTo>
                  <a:cubicBezTo>
                    <a:pt x="640372" y="43291"/>
                    <a:pt x="673226" y="76147"/>
                    <a:pt x="673226" y="116534"/>
                  </a:cubicBezTo>
                  <a:lnTo>
                    <a:pt x="673226" y="133368"/>
                  </a:lnTo>
                  <a:cubicBezTo>
                    <a:pt x="673228" y="173752"/>
                    <a:pt x="640372" y="206609"/>
                    <a:pt x="599985" y="206609"/>
                  </a:cubicBezTo>
                  <a:close/>
                  <a:moveTo>
                    <a:pt x="668894" y="259403"/>
                  </a:moveTo>
                  <a:cubicBezTo>
                    <a:pt x="662492" y="250234"/>
                    <a:pt x="655014" y="242071"/>
                    <a:pt x="646615" y="235092"/>
                  </a:cubicBezTo>
                  <a:cubicBezTo>
                    <a:pt x="658506" y="229619"/>
                    <a:pt x="669285" y="222137"/>
                    <a:pt x="678498" y="213059"/>
                  </a:cubicBezTo>
                  <a:lnTo>
                    <a:pt x="668894" y="259403"/>
                  </a:lnTo>
                  <a:close/>
                </a:path>
              </a:pathLst>
            </a:custGeom>
            <a:grpFill/>
            <a:ln w="1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300" dirty="0"/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id="{DAD08FCF-97E3-4593-90E5-6691BA9F04E6}"/>
                </a:ext>
              </a:extLst>
            </p:cNvPr>
            <p:cNvSpPr/>
            <p:nvPr/>
          </p:nvSpPr>
          <p:spPr>
            <a:xfrm>
              <a:off x="3763773" y="1697198"/>
              <a:ext cx="38696" cy="38696"/>
            </a:xfrm>
            <a:custGeom>
              <a:avLst/>
              <a:gdLst>
                <a:gd name="connsiteX0" fmla="*/ 33026 w 38695"/>
                <a:gd name="connsiteY0" fmla="*/ 5669 h 38695"/>
                <a:gd name="connsiteX1" fmla="*/ 19348 w 38695"/>
                <a:gd name="connsiteY1" fmla="*/ 0 h 38695"/>
                <a:gd name="connsiteX2" fmla="*/ 5671 w 38695"/>
                <a:gd name="connsiteY2" fmla="*/ 5669 h 38695"/>
                <a:gd name="connsiteX3" fmla="*/ 0 w 38695"/>
                <a:gd name="connsiteY3" fmla="*/ 19348 h 38695"/>
                <a:gd name="connsiteX4" fmla="*/ 5671 w 38695"/>
                <a:gd name="connsiteY4" fmla="*/ 33026 h 38695"/>
                <a:gd name="connsiteX5" fmla="*/ 19348 w 38695"/>
                <a:gd name="connsiteY5" fmla="*/ 38695 h 38695"/>
                <a:gd name="connsiteX6" fmla="*/ 33026 w 38695"/>
                <a:gd name="connsiteY6" fmla="*/ 33026 h 38695"/>
                <a:gd name="connsiteX7" fmla="*/ 38695 w 38695"/>
                <a:gd name="connsiteY7" fmla="*/ 19348 h 38695"/>
                <a:gd name="connsiteX8" fmla="*/ 33026 w 38695"/>
                <a:gd name="connsiteY8" fmla="*/ 5669 h 3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695" h="38695">
                  <a:moveTo>
                    <a:pt x="33026" y="5669"/>
                  </a:moveTo>
                  <a:cubicBezTo>
                    <a:pt x="29430" y="2072"/>
                    <a:pt x="24438" y="0"/>
                    <a:pt x="19348" y="0"/>
                  </a:cubicBezTo>
                  <a:cubicBezTo>
                    <a:pt x="14259" y="0"/>
                    <a:pt x="9268" y="2070"/>
                    <a:pt x="5671" y="5669"/>
                  </a:cubicBezTo>
                  <a:cubicBezTo>
                    <a:pt x="2072" y="9287"/>
                    <a:pt x="0" y="14259"/>
                    <a:pt x="0" y="19348"/>
                  </a:cubicBezTo>
                  <a:cubicBezTo>
                    <a:pt x="0" y="24455"/>
                    <a:pt x="2070" y="29428"/>
                    <a:pt x="5671" y="33026"/>
                  </a:cubicBezTo>
                  <a:cubicBezTo>
                    <a:pt x="9268" y="36643"/>
                    <a:pt x="14259" y="38695"/>
                    <a:pt x="19348" y="38695"/>
                  </a:cubicBezTo>
                  <a:cubicBezTo>
                    <a:pt x="24438" y="38695"/>
                    <a:pt x="29408" y="36643"/>
                    <a:pt x="33026" y="33026"/>
                  </a:cubicBezTo>
                  <a:cubicBezTo>
                    <a:pt x="36625" y="29445"/>
                    <a:pt x="38695" y="24454"/>
                    <a:pt x="38695" y="19348"/>
                  </a:cubicBezTo>
                  <a:cubicBezTo>
                    <a:pt x="38695" y="14259"/>
                    <a:pt x="36627" y="9268"/>
                    <a:pt x="33026" y="5669"/>
                  </a:cubicBezTo>
                  <a:close/>
                </a:path>
              </a:pathLst>
            </a:custGeom>
            <a:grpFill/>
            <a:ln w="1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300" dirty="0"/>
            </a:p>
          </p:txBody>
        </p:sp>
      </p:grpSp>
      <p:sp>
        <p:nvSpPr>
          <p:cNvPr id="56" name="Стрелка: вправо 55">
            <a:extLst>
              <a:ext uri="{FF2B5EF4-FFF2-40B4-BE49-F238E27FC236}">
                <a16:creationId xmlns:a16="http://schemas.microsoft.com/office/drawing/2014/main" id="{C069FEE9-F057-4BCF-B9C2-200D9431504C}"/>
              </a:ext>
            </a:extLst>
          </p:cNvPr>
          <p:cNvSpPr/>
          <p:nvPr/>
        </p:nvSpPr>
        <p:spPr>
          <a:xfrm>
            <a:off x="4938056" y="6066088"/>
            <a:ext cx="378691" cy="287060"/>
          </a:xfrm>
          <a:prstGeom prst="rightArrow">
            <a:avLst/>
          </a:prstGeom>
          <a:solidFill>
            <a:srgbClr val="046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Стрелка: вправо 56">
            <a:extLst>
              <a:ext uri="{FF2B5EF4-FFF2-40B4-BE49-F238E27FC236}">
                <a16:creationId xmlns:a16="http://schemas.microsoft.com/office/drawing/2014/main" id="{07F3DA4C-79B4-4F4B-AAD2-67470F5D02CD}"/>
              </a:ext>
            </a:extLst>
          </p:cNvPr>
          <p:cNvSpPr/>
          <p:nvPr/>
        </p:nvSpPr>
        <p:spPr>
          <a:xfrm>
            <a:off x="7129796" y="6066088"/>
            <a:ext cx="378691" cy="287060"/>
          </a:xfrm>
          <a:prstGeom prst="rightArrow">
            <a:avLst/>
          </a:prstGeom>
          <a:solidFill>
            <a:srgbClr val="046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Стрелка: вправо 57">
            <a:extLst>
              <a:ext uri="{FF2B5EF4-FFF2-40B4-BE49-F238E27FC236}">
                <a16:creationId xmlns:a16="http://schemas.microsoft.com/office/drawing/2014/main" id="{332DC49D-DD2E-45ED-AFF9-BC0EAE6EFA5A}"/>
              </a:ext>
            </a:extLst>
          </p:cNvPr>
          <p:cNvSpPr/>
          <p:nvPr/>
        </p:nvSpPr>
        <p:spPr>
          <a:xfrm>
            <a:off x="9437533" y="6066088"/>
            <a:ext cx="378691" cy="287060"/>
          </a:xfrm>
          <a:prstGeom prst="rightArrow">
            <a:avLst/>
          </a:prstGeom>
          <a:solidFill>
            <a:srgbClr val="046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C0CAC86C-1E8B-47A5-B473-64984B16895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0711" y="266599"/>
            <a:ext cx="541630" cy="6827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C68727-2EC1-4042-BAA1-4D0C4D01049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48031" t="34683" r="36505" b="39891"/>
          <a:stretch/>
        </p:blipFill>
        <p:spPr>
          <a:xfrm>
            <a:off x="409384" y="5978281"/>
            <a:ext cx="499959" cy="46238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12CE23-DBA3-49EF-BFEB-3E1D02D59BE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343" y="2179875"/>
            <a:ext cx="4726116" cy="31499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2D6E5B-A271-4A5D-8659-848C5EDF617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704" y="2176075"/>
            <a:ext cx="4720168" cy="314599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03642753-C3EB-425E-BC3D-C0652317393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542800" y="230810"/>
            <a:ext cx="1646613" cy="66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38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FD2477BA-F781-46C2-A5D3-EA7DD817E59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400156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Слайд think-cell" r:id="rId4" imgW="425" imgH="424" progId="TCLayout.ActiveDocument.1">
                  <p:embed/>
                </p:oleObj>
              </mc:Choice>
              <mc:Fallback>
                <p:oleObj name="Слайд think-cell" r:id="rId4" imgW="425" imgH="424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FD2477BA-F781-46C2-A5D3-EA7DD817E5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E71B29F-87AE-4CA5-8E03-C0DB76447FE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32"/>
            <a:ext cx="9582725" cy="294751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5534576-BBD9-4C4A-83A9-E8E02FBFA8B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85" y="1542219"/>
            <a:ext cx="5221157" cy="50665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651BF8-3F14-4E88-BE8F-6437330F843F}"/>
              </a:ext>
            </a:extLst>
          </p:cNvPr>
          <p:cNvSpPr txBox="1"/>
          <p:nvPr/>
        </p:nvSpPr>
        <p:spPr>
          <a:xfrm>
            <a:off x="18471" y="301629"/>
            <a:ext cx="680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11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6A6D160-7161-4838-891E-D570300DE943}"/>
              </a:ext>
            </a:extLst>
          </p:cNvPr>
          <p:cNvCxnSpPr/>
          <p:nvPr/>
        </p:nvCxnSpPr>
        <p:spPr>
          <a:xfrm>
            <a:off x="587830" y="315593"/>
            <a:ext cx="0" cy="52322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519D99F-2824-43ED-9B46-8F5BD367C17D}"/>
              </a:ext>
            </a:extLst>
          </p:cNvPr>
          <p:cNvSpPr/>
          <p:nvPr/>
        </p:nvSpPr>
        <p:spPr>
          <a:xfrm>
            <a:off x="698621" y="377148"/>
            <a:ext cx="68622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ЭФФЕКТЫ ОТ ВНЕДРЕНИЯ ЦИФРОВОЙ ПЛАТФОРМЫ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9398478-D741-435E-98E6-1DEF6BA28DF8}"/>
              </a:ext>
            </a:extLst>
          </p:cNvPr>
          <p:cNvSpPr/>
          <p:nvPr/>
        </p:nvSpPr>
        <p:spPr>
          <a:xfrm>
            <a:off x="4222886" y="3115595"/>
            <a:ext cx="1098419" cy="68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~</a:t>
            </a:r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10</a:t>
            </a: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%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1170F1D-ADE3-4B11-A95F-1CDEA692371E}"/>
              </a:ext>
            </a:extLst>
          </p:cNvPr>
          <p:cNvSpPr/>
          <p:nvPr/>
        </p:nvSpPr>
        <p:spPr>
          <a:xfrm>
            <a:off x="2023583" y="2362051"/>
            <a:ext cx="2166221" cy="6168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стабильное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исполнение расписания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6BD5A45-AFC0-4141-9227-25BF1ADCD589}"/>
              </a:ext>
            </a:extLst>
          </p:cNvPr>
          <p:cNvSpPr/>
          <p:nvPr/>
        </p:nvSpPr>
        <p:spPr>
          <a:xfrm>
            <a:off x="2599654" y="1870553"/>
            <a:ext cx="1181575" cy="68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&gt; </a:t>
            </a:r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98</a:t>
            </a: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%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691E46D-CF85-462D-AE10-EE66A93829CF}"/>
              </a:ext>
            </a:extLst>
          </p:cNvPr>
          <p:cNvSpPr/>
          <p:nvPr/>
        </p:nvSpPr>
        <p:spPr>
          <a:xfrm>
            <a:off x="4266613" y="3669377"/>
            <a:ext cx="8883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снижение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среднего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времени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в пути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8128BCF-A182-409F-BA80-A67E0C90BE34}"/>
              </a:ext>
            </a:extLst>
          </p:cNvPr>
          <p:cNvSpPr/>
          <p:nvPr/>
        </p:nvSpPr>
        <p:spPr>
          <a:xfrm>
            <a:off x="2567695" y="5176200"/>
            <a:ext cx="1181575" cy="68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&gt; </a:t>
            </a:r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30</a:t>
            </a: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%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EB806F-C846-4215-AEED-C2E1EC96DFAE}"/>
              </a:ext>
            </a:extLst>
          </p:cNvPr>
          <p:cNvSpPr/>
          <p:nvPr/>
        </p:nvSpPr>
        <p:spPr>
          <a:xfrm>
            <a:off x="1946096" y="5620838"/>
            <a:ext cx="2321196" cy="6168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пассажиров пользуются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мобильным приложением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BE9CB1C-020C-4341-9498-FB6E6B92D722}"/>
              </a:ext>
            </a:extLst>
          </p:cNvPr>
          <p:cNvSpPr/>
          <p:nvPr/>
        </p:nvSpPr>
        <p:spPr>
          <a:xfrm>
            <a:off x="1093149" y="3145711"/>
            <a:ext cx="1013374" cy="68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46%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0EDE97D-326A-45E6-A163-2A7D099D5985}"/>
              </a:ext>
            </a:extLst>
          </p:cNvPr>
          <p:cNvSpPr/>
          <p:nvPr/>
        </p:nvSpPr>
        <p:spPr>
          <a:xfrm>
            <a:off x="898883" y="3684138"/>
            <a:ext cx="110959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доля оплаты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банковской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картой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12D6C58-F87F-4835-99C1-740E658E7C9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2746" y="1561931"/>
            <a:ext cx="5320145" cy="5150054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ED79BC9-0782-4E1F-8AD2-AB382A59815D}"/>
              </a:ext>
            </a:extLst>
          </p:cNvPr>
          <p:cNvSpPr/>
          <p:nvPr/>
        </p:nvSpPr>
        <p:spPr>
          <a:xfrm>
            <a:off x="8022785" y="1278743"/>
            <a:ext cx="2820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0463B0"/>
                </a:solidFill>
                <a:latin typeface="Arial Narrow" panose="020B0606020202030204" pitchFamily="34" charset="0"/>
                <a:sym typeface="Ubuntu Regular"/>
              </a:rPr>
              <a:t>ЭФФЕКТЫ ДЛЯ РЕГИОНА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4A515FD-73BF-48DC-998D-A820BF8E574D}"/>
              </a:ext>
            </a:extLst>
          </p:cNvPr>
          <p:cNvSpPr/>
          <p:nvPr/>
        </p:nvSpPr>
        <p:spPr>
          <a:xfrm>
            <a:off x="6316424" y="1757979"/>
            <a:ext cx="1088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В</a:t>
            </a:r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 7 </a:t>
            </a:r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РАЗ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B885BEC-11FF-439C-A72D-4FD5D12DE1BD}"/>
              </a:ext>
            </a:extLst>
          </p:cNvPr>
          <p:cNvSpPr/>
          <p:nvPr/>
        </p:nvSpPr>
        <p:spPr>
          <a:xfrm>
            <a:off x="7616757" y="1922385"/>
            <a:ext cx="3507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выросли налоговые поступления </a:t>
            </a:r>
          </a:p>
          <a:p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sym typeface="Helvetica Neue"/>
              </a:rPr>
              <a:t>за счёт «обеления» рынка перевозок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B9003DE-6EFD-4CAA-9A82-A0C52F8057FA}"/>
              </a:ext>
            </a:extLst>
          </p:cNvPr>
          <p:cNvSpPr/>
          <p:nvPr/>
        </p:nvSpPr>
        <p:spPr>
          <a:xfrm>
            <a:off x="6427194" y="3033334"/>
            <a:ext cx="1034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- 25 %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D8D30A8-1E3F-4244-8510-BD59861ADBC5}"/>
              </a:ext>
            </a:extLst>
          </p:cNvPr>
          <p:cNvSpPr/>
          <p:nvPr/>
        </p:nvSpPr>
        <p:spPr>
          <a:xfrm>
            <a:off x="7625164" y="3163929"/>
            <a:ext cx="3863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сократились расходы на транспортную</a:t>
            </a:r>
          </a:p>
          <a:p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работу при сохранении пассажиропотока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E85DAD9-0650-438C-963D-B30CFFD6EF0A}"/>
              </a:ext>
            </a:extLst>
          </p:cNvPr>
          <p:cNvSpPr/>
          <p:nvPr/>
        </p:nvSpPr>
        <p:spPr>
          <a:xfrm>
            <a:off x="6378381" y="4078623"/>
            <a:ext cx="11160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- 12 %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В ДЕНЬ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0F17E4D-210B-43F5-A139-A30157814B1B}"/>
              </a:ext>
            </a:extLst>
          </p:cNvPr>
          <p:cNvSpPr/>
          <p:nvPr/>
        </p:nvSpPr>
        <p:spPr>
          <a:xfrm>
            <a:off x="7656266" y="4410056"/>
            <a:ext cx="3467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снизилось число безбилетных пассажиров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CEFEE7C-20D6-4812-8831-79C9F9AD505F}"/>
              </a:ext>
            </a:extLst>
          </p:cNvPr>
          <p:cNvSpPr/>
          <p:nvPr/>
        </p:nvSpPr>
        <p:spPr>
          <a:xfrm>
            <a:off x="6353455" y="5492087"/>
            <a:ext cx="1107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&gt; 80 %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681B3E9-3F29-47A0-ADB4-64711C851821}"/>
              </a:ext>
            </a:extLst>
          </p:cNvPr>
          <p:cNvSpPr/>
          <p:nvPr/>
        </p:nvSpPr>
        <p:spPr>
          <a:xfrm>
            <a:off x="7660961" y="5670718"/>
            <a:ext cx="3387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выросла доля безналичной оплаты проезда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98CC366-811D-4842-9DDE-16245058B259}"/>
              </a:ext>
            </a:extLst>
          </p:cNvPr>
          <p:cNvSpPr/>
          <p:nvPr/>
        </p:nvSpPr>
        <p:spPr>
          <a:xfrm>
            <a:off x="1456037" y="1257964"/>
            <a:ext cx="3468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>
                <a:solidFill>
                  <a:srgbClr val="0463B0"/>
                </a:solidFill>
                <a:latin typeface="Arial Narrow" panose="020B0606020202030204" pitchFamily="34" charset="0"/>
                <a:cs typeface="Arial" panose="020B0604020202020204" pitchFamily="34" charset="0"/>
                <a:sym typeface="Ubuntu Regular"/>
              </a:rPr>
              <a:t>ЭФФЕКТЫ ДЛЯ ПАССАЖИРА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9D803F53-3F46-4C89-B7A9-61D8A3374913}"/>
              </a:ext>
            </a:extLst>
          </p:cNvPr>
          <p:cNvSpPr>
            <a:spLocks noChangeAspect="1"/>
          </p:cNvSpPr>
          <p:nvPr/>
        </p:nvSpPr>
        <p:spPr>
          <a:xfrm>
            <a:off x="2052000" y="3044938"/>
            <a:ext cx="2095200" cy="2093488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FE3CC57-7F8B-4AD8-8D6A-FB7D4FDD4DC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89277" y="289298"/>
            <a:ext cx="1301438" cy="52548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DC2F69C-0FBC-4A72-9CB4-6E82ED6FF30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220" y="248276"/>
            <a:ext cx="607532" cy="60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31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6D0F7BA-DC9B-4531-AEB3-DF07744A0C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82725" cy="29475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28DDC6-F79F-4C10-90C2-BF584F232E6F}"/>
              </a:ext>
            </a:extLst>
          </p:cNvPr>
          <p:cNvSpPr txBox="1"/>
          <p:nvPr/>
        </p:nvSpPr>
        <p:spPr>
          <a:xfrm>
            <a:off x="5216" y="313019"/>
            <a:ext cx="639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12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4626FB4-10EC-47C2-BA7C-BCF1277826E6}"/>
              </a:ext>
            </a:extLst>
          </p:cNvPr>
          <p:cNvCxnSpPr/>
          <p:nvPr/>
        </p:nvCxnSpPr>
        <p:spPr>
          <a:xfrm>
            <a:off x="587830" y="313019"/>
            <a:ext cx="0" cy="52322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EDB6786-8528-49E5-93C6-C03607401AE0}"/>
              </a:ext>
            </a:extLst>
          </p:cNvPr>
          <p:cNvSpPr/>
          <p:nvPr/>
        </p:nvSpPr>
        <p:spPr>
          <a:xfrm>
            <a:off x="688641" y="368106"/>
            <a:ext cx="7906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ОЦЕНКА ТРАНСПОРТНОЙ РЕФОРМЫ  В ТВЕРСКОЙ ОБЛАСТИ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D85B13-729D-40A9-BFF7-263C7D1A9708}"/>
              </a:ext>
            </a:extLst>
          </p:cNvPr>
          <p:cNvSpPr/>
          <p:nvPr/>
        </p:nvSpPr>
        <p:spPr>
          <a:xfrm>
            <a:off x="343526" y="1314074"/>
            <a:ext cx="49465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spc="50" dirty="0">
                <a:solidFill>
                  <a:srgbClr val="155DAA"/>
                </a:solidFill>
                <a:latin typeface="Arial Narrow" panose="020B0606020202030204" pitchFamily="34" charset="0"/>
              </a:rPr>
              <a:t>ПРИЗНАНИЕ НА ФЕДЕРАЛЬНОМ УРОВНЕ</a:t>
            </a:r>
            <a:endParaRPr lang="ru-RU" sz="14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>
              <a:buClr>
                <a:srgbClr val="1176BA"/>
              </a:buClr>
              <a:defRPr/>
            </a:pPr>
            <a:r>
              <a:rPr lang="ru-RU" sz="1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в ходе заседания рабочей группы Госсовета по направлению «Транспорт» 18 сентября 2020 года под руководством помощника Президента Российской Федерации Игоря Левитина.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05A8C03-ECD3-4819-9B38-FD52D65605AA}"/>
              </a:ext>
            </a:extLst>
          </p:cNvPr>
          <p:cNvSpPr/>
          <p:nvPr/>
        </p:nvSpPr>
        <p:spPr>
          <a:xfrm>
            <a:off x="6095306" y="1263775"/>
            <a:ext cx="60966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55DAA"/>
                </a:solidFill>
                <a:latin typeface="Arial Narrow" panose="020B0606020202030204" pitchFamily="34" charset="0"/>
              </a:rPr>
              <a:t>ТЕХНОЛОГИИ, ВНЕДРЯЕМЫЕ «ДАТАПАКС», </a:t>
            </a:r>
          </a:p>
          <a:p>
            <a:r>
              <a:rPr lang="ru-RU" b="1" dirty="0">
                <a:solidFill>
                  <a:srgbClr val="155DAA"/>
                </a:solidFill>
                <a:latin typeface="Arial Narrow" panose="020B0606020202030204" pitchFamily="34" charset="0"/>
              </a:rPr>
              <a:t>ОДОБРИЛ ПРЕМЬЕР-МИНИСТР РФ МИХАИЛ МИШУСТИН, </a:t>
            </a:r>
          </a:p>
          <a:p>
            <a:pPr lvl="0">
              <a:buClr>
                <a:srgbClr val="1176BA"/>
              </a:buClr>
              <a:defRPr/>
            </a:pPr>
            <a:r>
              <a:rPr lang="ru-RU" sz="1400" dirty="0">
                <a:latin typeface="Arial Narrow" panose="020B0606020202030204" pitchFamily="34" charset="0"/>
              </a:rPr>
              <a:t>назвав цифровую платформу управления транспортом в Тверской области «достойной подражания и масштабирования в рамках страны».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6083D4-841B-4812-9BBE-483C57ADEF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620" y="2693589"/>
            <a:ext cx="5279996" cy="352549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5D662F-5FBD-9D44-96A0-093DA0BF8C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0711" y="266599"/>
            <a:ext cx="541630" cy="682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4E1301C-580E-C646-9C44-47BD377DD4E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42800" y="230810"/>
            <a:ext cx="1646613" cy="66485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502065-158B-4925-8060-06D4F49009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299" y="2709099"/>
            <a:ext cx="5542081" cy="352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49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FD2477BA-F781-46C2-A5D3-EA7DD817E59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36477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Слайд think-cell" r:id="rId4" imgW="425" imgH="424" progId="TCLayout.ActiveDocument.1">
                  <p:embed/>
                </p:oleObj>
              </mc:Choice>
              <mc:Fallback>
                <p:oleObj name="Слайд think-cell" r:id="rId4" imgW="425" imgH="424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FD2477BA-F781-46C2-A5D3-EA7DD817E5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481495-8E57-44FB-B446-FE771AF0CE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405" y="1"/>
            <a:ext cx="5187595" cy="6858000"/>
          </a:xfrm>
          <a:prstGeom prst="rect">
            <a:avLst/>
          </a:prstGeom>
        </p:spPr>
      </p:pic>
      <p:sp>
        <p:nvSpPr>
          <p:cNvPr id="8" name="Текст 2">
            <a:extLst>
              <a:ext uri="{FF2B5EF4-FFF2-40B4-BE49-F238E27FC236}">
                <a16:creationId xmlns:a16="http://schemas.microsoft.com/office/drawing/2014/main" id="{719E7674-A9E7-4B5A-AF41-24F7A4B18A5A}"/>
              </a:ext>
            </a:extLst>
          </p:cNvPr>
          <p:cNvSpPr txBox="1">
            <a:spLocks/>
          </p:cNvSpPr>
          <p:nvPr/>
        </p:nvSpPr>
        <p:spPr>
          <a:xfrm>
            <a:off x="538738" y="1946773"/>
            <a:ext cx="9058578" cy="64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800"/>
              </a:spcAft>
              <a:buNone/>
            </a:pPr>
            <a:r>
              <a:rPr lang="ru-RU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Спасибо за внимание!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A5473E96-5393-427B-A898-E0601FB3ECE4}"/>
              </a:ext>
            </a:extLst>
          </p:cNvPr>
          <p:cNvSpPr txBox="1">
            <a:spLocks/>
          </p:cNvSpPr>
          <p:nvPr/>
        </p:nvSpPr>
        <p:spPr>
          <a:xfrm>
            <a:off x="538738" y="2927060"/>
            <a:ext cx="8461806" cy="17951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Президент Ассоциации «Единая Транспортная Система «Автобусные Линии Страны» 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Лоран Борис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Тел.: </a:t>
            </a:r>
            <a:r>
              <a:rPr lang="ru-RU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+7 925 772-27-57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E-mail: </a:t>
            </a:r>
            <a:r>
              <a:rPr lang="en-US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loran</a:t>
            </a:r>
            <a:r>
              <a:rPr lang="ru-RU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</a:t>
            </a:r>
            <a:r>
              <a:rPr lang="en-US" sz="20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rosbuslines</a:t>
            </a:r>
            <a:r>
              <a:rPr lang="ru-RU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US" sz="20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</a:t>
            </a:r>
            <a:endParaRPr lang="ru-RU" sz="20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9289BB1A-E5D2-44F7-B790-56C7AFEA6BCD}"/>
              </a:ext>
            </a:extLst>
          </p:cNvPr>
          <p:cNvSpPr txBox="1">
            <a:spLocks/>
          </p:cNvSpPr>
          <p:nvPr/>
        </p:nvSpPr>
        <p:spPr>
          <a:xfrm>
            <a:off x="538738" y="4940295"/>
            <a:ext cx="5018683" cy="1475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80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Информационный партнер: Отраслевой журнал                                                                     </a:t>
            </a:r>
            <a:r>
              <a:rPr lang="ru-RU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«Российские автобусные линии. Проблемы и перспективы развития»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16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www.rosbuslines.ru</a:t>
            </a:r>
            <a:r>
              <a:rPr lang="en-GB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/partnership/journal</a:t>
            </a:r>
            <a:endParaRPr lang="ru-RU" sz="16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4538FED-5377-4D11-A973-C38C2DBA9EDB}"/>
              </a:ext>
            </a:extLst>
          </p:cNvPr>
          <p:cNvGrpSpPr/>
          <p:nvPr/>
        </p:nvGrpSpPr>
        <p:grpSpPr>
          <a:xfrm>
            <a:off x="461856" y="220422"/>
            <a:ext cx="9052220" cy="999067"/>
            <a:chOff x="461856" y="220422"/>
            <a:chExt cx="9052220" cy="999067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90D7C33-A3AA-48ED-AD33-316868967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56" y="220422"/>
              <a:ext cx="999067" cy="999067"/>
            </a:xfrm>
            <a:prstGeom prst="rect">
              <a:avLst/>
            </a:prstGeom>
          </p:spPr>
        </p:pic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BB8B9848-C226-4C68-A893-09BDED6DB2DB}"/>
                </a:ext>
              </a:extLst>
            </p:cNvPr>
            <p:cNvSpPr/>
            <p:nvPr/>
          </p:nvSpPr>
          <p:spPr>
            <a:xfrm>
              <a:off x="1580561" y="366012"/>
              <a:ext cx="793351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solidFill>
                    <a:srgbClr val="029DE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Ассоциация «Единая Транспортная Система </a:t>
              </a:r>
            </a:p>
            <a:p>
              <a:r>
                <a:rPr lang="ru-RU" sz="2000" b="1" dirty="0">
                  <a:solidFill>
                    <a:srgbClr val="029DE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«Автобусные Линии Страны»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3622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64F920-AC32-4CEE-9059-30C2A6DB321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4"/>
            <a:ext cx="9582725" cy="29475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59D3CF-FC66-4D49-A3B8-3A22FD2041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9" y="1787056"/>
            <a:ext cx="5230237" cy="4270120"/>
          </a:xfrm>
          <a:prstGeom prst="rect">
            <a:avLst/>
          </a:prstGeom>
        </p:spPr>
      </p:pic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6D274969-A2E4-4884-8AB7-64D67327129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20531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Слайд think-cell" r:id="rId6" imgW="425" imgH="424" progId="TCLayout.ActiveDocument.1">
                  <p:embed/>
                </p:oleObj>
              </mc:Choice>
              <mc:Fallback>
                <p:oleObj name="Слайд think-cell" r:id="rId6" imgW="425" imgH="424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6D274969-A2E4-4884-8AB7-64D6732712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25B1EE3-213C-4591-8921-9D1D80001A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12775" y="1342673"/>
            <a:ext cx="2603977" cy="515701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4E4A421-CE3F-428D-95B5-D6CB8AE15395}"/>
              </a:ext>
            </a:extLst>
          </p:cNvPr>
          <p:cNvSpPr txBox="1"/>
          <p:nvPr/>
        </p:nvSpPr>
        <p:spPr>
          <a:xfrm>
            <a:off x="159495" y="313019"/>
            <a:ext cx="292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BB6492A7-12BC-48FA-9325-321B2D34E7B4}"/>
              </a:ext>
            </a:extLst>
          </p:cNvPr>
          <p:cNvCxnSpPr/>
          <p:nvPr/>
        </p:nvCxnSpPr>
        <p:spPr>
          <a:xfrm>
            <a:off x="587830" y="313019"/>
            <a:ext cx="0" cy="52322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9C76880-6C6D-42A7-9E44-E80D844F7111}"/>
              </a:ext>
            </a:extLst>
          </p:cNvPr>
          <p:cNvSpPr/>
          <p:nvPr/>
        </p:nvSpPr>
        <p:spPr>
          <a:xfrm>
            <a:off x="709160" y="386149"/>
            <a:ext cx="55590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ВЫЗОВЫ ОБЩЕСТВЕННОГО ТРАНСПОРТА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E795FD1-6427-40A5-987A-8ABE13718498}"/>
              </a:ext>
            </a:extLst>
          </p:cNvPr>
          <p:cNvSpPr/>
          <p:nvPr/>
        </p:nvSpPr>
        <p:spPr>
          <a:xfrm>
            <a:off x="274075" y="4144060"/>
            <a:ext cx="3831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1176BA"/>
              </a:buClr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ИНФОРМАЦИИ О РЕАЛЬНОМ КОЛИЧЕСТВЕ ПАССАЖИРОВ И БЕЗБИЛЕТНИКОВ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2BA05168-A68E-485E-9B7C-66D6A4EF86AD}"/>
              </a:ext>
            </a:extLst>
          </p:cNvPr>
          <p:cNvSpPr/>
          <p:nvPr/>
        </p:nvSpPr>
        <p:spPr>
          <a:xfrm>
            <a:off x="274075" y="2113653"/>
            <a:ext cx="22421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1176BA"/>
              </a:buClr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СЕРВИСОВ </a:t>
            </a:r>
          </a:p>
          <a:p>
            <a:pPr lvl="0">
              <a:buClr>
                <a:srgbClr val="1176BA"/>
              </a:buClr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ДЛЯ ПАССАЖИРОВ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A6FD52DB-F754-4A55-9C24-E96BB6C23727}"/>
              </a:ext>
            </a:extLst>
          </p:cNvPr>
          <p:cNvSpPr/>
          <p:nvPr/>
        </p:nvSpPr>
        <p:spPr>
          <a:xfrm>
            <a:off x="274075" y="3099528"/>
            <a:ext cx="1511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1176BA"/>
              </a:buClr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ИНСТРУМЕНТА </a:t>
            </a:r>
          </a:p>
          <a:p>
            <a:pPr lvl="0">
              <a:buClr>
                <a:srgbClr val="1176BA"/>
              </a:buClr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КОНТРОЛЯ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26706133-256C-4BE1-B5D2-57710F7B9630}"/>
              </a:ext>
            </a:extLst>
          </p:cNvPr>
          <p:cNvSpPr/>
          <p:nvPr/>
        </p:nvSpPr>
        <p:spPr>
          <a:xfrm>
            <a:off x="274075" y="5098536"/>
            <a:ext cx="21369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1176BA"/>
              </a:buClr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ЕДИНОГО ОКНА </a:t>
            </a:r>
          </a:p>
          <a:p>
            <a:pPr lvl="0">
              <a:buClr>
                <a:srgbClr val="1176BA"/>
              </a:buClr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УПРАВЛЕНИЯ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2DD873C3-677F-404E-B047-ACBD80563747}"/>
              </a:ext>
            </a:extLst>
          </p:cNvPr>
          <p:cNvSpPr/>
          <p:nvPr/>
        </p:nvSpPr>
        <p:spPr>
          <a:xfrm>
            <a:off x="8259097" y="1643897"/>
            <a:ext cx="2153264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Clr>
                <a:srgbClr val="1176BA"/>
              </a:buClr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ВЫСОКАЯ ДОЛЯ </a:t>
            </a:r>
          </a:p>
          <a:p>
            <a:pPr lvl="0">
              <a:lnSpc>
                <a:spcPct val="80000"/>
              </a:lnSpc>
              <a:buClr>
                <a:srgbClr val="1176BA"/>
              </a:buClr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«СЕРЫХ»</a:t>
            </a:r>
            <a:r>
              <a:rPr lang="en-US" sz="1600" b="1" dirty="0">
                <a:latin typeface="Arial Narrow" panose="020B0606020202030204" pitchFamily="34" charset="0"/>
              </a:rPr>
              <a:t> </a:t>
            </a:r>
            <a:r>
              <a:rPr lang="ru-RU" sz="1600" b="1" dirty="0">
                <a:latin typeface="Arial Narrow" panose="020B0606020202030204" pitchFamily="34" charset="0"/>
              </a:rPr>
              <a:t>ПЕРЕВОЗОК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4E1E1410-7111-45F2-863F-6A2CC9F63D12}"/>
              </a:ext>
            </a:extLst>
          </p:cNvPr>
          <p:cNvSpPr/>
          <p:nvPr/>
        </p:nvSpPr>
        <p:spPr>
          <a:xfrm>
            <a:off x="9388160" y="2807342"/>
            <a:ext cx="2266243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Clr>
                <a:srgbClr val="1176BA"/>
              </a:buClr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НИЗКОЕ КАЧЕСТВО </a:t>
            </a:r>
          </a:p>
          <a:p>
            <a:pPr lvl="0">
              <a:lnSpc>
                <a:spcPct val="80000"/>
              </a:lnSpc>
              <a:buClr>
                <a:srgbClr val="1176BA"/>
              </a:buClr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СЕРВИСА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1483E7B7-0E50-4E81-8B45-A4CE5A0B5636}"/>
              </a:ext>
            </a:extLst>
          </p:cNvPr>
          <p:cNvSpPr/>
          <p:nvPr/>
        </p:nvSpPr>
        <p:spPr>
          <a:xfrm>
            <a:off x="9388160" y="4410152"/>
            <a:ext cx="2065450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Clr>
                <a:srgbClr val="1176BA"/>
              </a:buClr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СЛОЖНОСТЬ </a:t>
            </a:r>
          </a:p>
          <a:p>
            <a:pPr lvl="0">
              <a:lnSpc>
                <a:spcPct val="80000"/>
              </a:lnSpc>
              <a:buClr>
                <a:srgbClr val="1176BA"/>
              </a:buClr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ПЛАНИРОВАНИЯ </a:t>
            </a:r>
          </a:p>
          <a:p>
            <a:pPr lvl="0">
              <a:lnSpc>
                <a:spcPct val="80000"/>
              </a:lnSpc>
              <a:buClr>
                <a:srgbClr val="1176BA"/>
              </a:buClr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МАРШРУТА </a:t>
            </a:r>
          </a:p>
          <a:p>
            <a:pPr lvl="0">
              <a:lnSpc>
                <a:spcPct val="80000"/>
              </a:lnSpc>
              <a:buClr>
                <a:srgbClr val="1176BA"/>
              </a:buClr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ДЛЯ ПАССАЖИРОВ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D0F2B69C-8182-411C-B0B3-8E76C257B078}"/>
              </a:ext>
            </a:extLst>
          </p:cNvPr>
          <p:cNvSpPr/>
          <p:nvPr/>
        </p:nvSpPr>
        <p:spPr>
          <a:xfrm>
            <a:off x="5495731" y="2937982"/>
            <a:ext cx="2273379" cy="18802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ru-RU" sz="2000" b="1" dirty="0">
                <a:solidFill>
                  <a:srgbClr val="EA0E00"/>
                </a:solidFill>
                <a:latin typeface="Arial Narrow" panose="020B0606020202030204" pitchFamily="34" charset="0"/>
              </a:rPr>
              <a:t>СЛОЖНОСТЬ</a:t>
            </a:r>
            <a:endParaRPr lang="en-US" sz="2000" b="1" dirty="0">
              <a:solidFill>
                <a:srgbClr val="EA0E00"/>
              </a:solidFill>
              <a:latin typeface="Arial Narrow" panose="020B0606020202030204" pitchFamily="34" charset="0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ru-RU" sz="2000" b="1" dirty="0">
                <a:solidFill>
                  <a:srgbClr val="EA0E00"/>
                </a:solidFill>
                <a:latin typeface="Arial Narrow" panose="020B0606020202030204" pitchFamily="34" charset="0"/>
              </a:rPr>
              <a:t>ПРИНЯТИЯ </a:t>
            </a:r>
            <a:endParaRPr lang="en-US" sz="2000" b="1" dirty="0">
              <a:solidFill>
                <a:srgbClr val="EA0E00"/>
              </a:solidFill>
              <a:latin typeface="Arial Narrow" panose="020B0606020202030204" pitchFamily="34" charset="0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ru-RU" sz="2000" b="1" dirty="0">
                <a:solidFill>
                  <a:srgbClr val="EA0E00"/>
                </a:solidFill>
                <a:latin typeface="Arial Narrow" panose="020B0606020202030204" pitchFamily="34" charset="0"/>
              </a:rPr>
              <a:t>УПРАВЛЕНЧЕСКИХ </a:t>
            </a:r>
            <a:endParaRPr lang="en-US" sz="2000" b="1" dirty="0">
              <a:solidFill>
                <a:srgbClr val="EA0E00"/>
              </a:solidFill>
              <a:latin typeface="Arial Narrow" panose="020B0606020202030204" pitchFamily="34" charset="0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ru-RU" sz="2000" b="1" dirty="0">
                <a:solidFill>
                  <a:srgbClr val="EA0E00"/>
                </a:solidFill>
                <a:latin typeface="Arial Narrow" panose="020B0606020202030204" pitchFamily="34" charset="0"/>
              </a:rPr>
              <a:t>РЕШЕНИЙ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BC9AFFA4-3201-43E5-A5FB-1450A1E04A06}"/>
              </a:ext>
            </a:extLst>
          </p:cNvPr>
          <p:cNvSpPr/>
          <p:nvPr/>
        </p:nvSpPr>
        <p:spPr>
          <a:xfrm>
            <a:off x="274075" y="1443842"/>
            <a:ext cx="1909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Narrow" panose="020B0606020202030204" pitchFamily="34" charset="0"/>
              </a:rPr>
              <a:t>ОТСУТСТВИЕ:</a:t>
            </a:r>
            <a:r>
              <a:rPr lang="ru-RU" sz="1600" b="1" dirty="0">
                <a:latin typeface="Arial Narrow" panose="020B0606020202030204" pitchFamily="34" charset="0"/>
              </a:rPr>
              <a:t> </a:t>
            </a:r>
            <a:endParaRPr lang="ru-RU" sz="1600" dirty="0"/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F47707F8-381A-407D-9425-8664C2D06126}"/>
              </a:ext>
            </a:extLst>
          </p:cNvPr>
          <p:cNvSpPr/>
          <p:nvPr/>
        </p:nvSpPr>
        <p:spPr>
          <a:xfrm>
            <a:off x="8259097" y="5852475"/>
            <a:ext cx="2045183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Clr>
                <a:srgbClr val="1176BA"/>
              </a:buClr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НЕСОБЛЮДЕНИЕ </a:t>
            </a:r>
          </a:p>
          <a:p>
            <a:pPr lvl="0">
              <a:lnSpc>
                <a:spcPct val="80000"/>
              </a:lnSpc>
              <a:buClr>
                <a:srgbClr val="1176BA"/>
              </a:buClr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РАСПИСАНИЯ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9FFE338-8E29-422A-A578-A111B3DD7B05}"/>
              </a:ext>
            </a:extLst>
          </p:cNvPr>
          <p:cNvSpPr txBox="1"/>
          <p:nvPr/>
        </p:nvSpPr>
        <p:spPr>
          <a:xfrm>
            <a:off x="7376950" y="1512151"/>
            <a:ext cx="292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DE17A35-ADC5-4329-8BD6-4BC9304C0F60}"/>
              </a:ext>
            </a:extLst>
          </p:cNvPr>
          <p:cNvSpPr txBox="1"/>
          <p:nvPr/>
        </p:nvSpPr>
        <p:spPr>
          <a:xfrm>
            <a:off x="8552049" y="2619314"/>
            <a:ext cx="292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056E8FA-8EE2-4D80-9A87-4F61A0339587}"/>
              </a:ext>
            </a:extLst>
          </p:cNvPr>
          <p:cNvSpPr txBox="1"/>
          <p:nvPr/>
        </p:nvSpPr>
        <p:spPr>
          <a:xfrm>
            <a:off x="8546915" y="4425682"/>
            <a:ext cx="292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6BEC4F2-E2A8-4B98-972A-B896D1BBFC91}"/>
              </a:ext>
            </a:extLst>
          </p:cNvPr>
          <p:cNvSpPr txBox="1"/>
          <p:nvPr/>
        </p:nvSpPr>
        <p:spPr>
          <a:xfrm>
            <a:off x="7358214" y="5500775"/>
            <a:ext cx="292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C729661-451C-4441-89A9-C6119E1AE17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89277" y="289298"/>
            <a:ext cx="1301438" cy="52548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A2F42C4-59D3-45D0-BF91-F00F9BE7693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220" y="248276"/>
            <a:ext cx="607532" cy="60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5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FD2477BA-F781-46C2-A5D3-EA7DD817E59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21995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Слайд think-cell" r:id="rId4" imgW="425" imgH="424" progId="TCLayout.ActiveDocument.1">
                  <p:embed/>
                </p:oleObj>
              </mc:Choice>
              <mc:Fallback>
                <p:oleObj name="Слайд think-cell" r:id="rId4" imgW="425" imgH="424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FD2477BA-F781-46C2-A5D3-EA7DD817E5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6642E03-C0C2-4AE8-B36D-38B682CABAB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32"/>
            <a:ext cx="9582725" cy="2947514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10FC0D5-8B96-4A33-8C70-67AA1086BEFA}"/>
              </a:ext>
            </a:extLst>
          </p:cNvPr>
          <p:cNvGrpSpPr/>
          <p:nvPr/>
        </p:nvGrpSpPr>
        <p:grpSpPr>
          <a:xfrm>
            <a:off x="587829" y="273312"/>
            <a:ext cx="6046296" cy="646331"/>
            <a:chOff x="587829" y="273312"/>
            <a:chExt cx="6046296" cy="646331"/>
          </a:xfrm>
        </p:grpSpPr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38983C14-DD91-442A-9941-10ABF29085D3}"/>
                </a:ext>
              </a:extLst>
            </p:cNvPr>
            <p:cNvCxnSpPr/>
            <p:nvPr/>
          </p:nvCxnSpPr>
          <p:spPr>
            <a:xfrm>
              <a:off x="587829" y="313018"/>
              <a:ext cx="0" cy="52322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613BB0A8-6466-4830-8BCE-3B4B9A0FBBEE}"/>
                </a:ext>
              </a:extLst>
            </p:cNvPr>
            <p:cNvSpPr/>
            <p:nvPr/>
          </p:nvSpPr>
          <p:spPr>
            <a:xfrm>
              <a:off x="686150" y="273312"/>
              <a:ext cx="594797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000" b="1" dirty="0">
                  <a:solidFill>
                    <a:schemeClr val="bg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ЦИФРОВЫЕ СЕРВИСЫ ПО УПРАВЛЕНИЮ </a:t>
              </a:r>
            </a:p>
            <a:p>
              <a:pPr>
                <a:lnSpc>
                  <a:spcPct val="90000"/>
                </a:lnSpc>
              </a:pPr>
              <a:r>
                <a:rPr lang="ru-RU" sz="2000" b="1" dirty="0">
                  <a:solidFill>
                    <a:schemeClr val="bg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ОБЩЕСТВЕННЫМ ТРАНСПОРТОМ ДАТАПАКС</a:t>
              </a:r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948EDB2-555D-4AE4-815E-F8654391BC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4192" y="1611489"/>
            <a:ext cx="6467063" cy="41146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1C2DF5-F7F5-4415-AC14-930AD0B6E49A}"/>
              </a:ext>
            </a:extLst>
          </p:cNvPr>
          <p:cNvSpPr txBox="1"/>
          <p:nvPr/>
        </p:nvSpPr>
        <p:spPr>
          <a:xfrm>
            <a:off x="3478685" y="1713379"/>
            <a:ext cx="292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155DAA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B1EBAD-6153-4CCB-81CC-B03ED7C7C62C}"/>
              </a:ext>
            </a:extLst>
          </p:cNvPr>
          <p:cNvSpPr txBox="1"/>
          <p:nvPr/>
        </p:nvSpPr>
        <p:spPr>
          <a:xfrm>
            <a:off x="2898355" y="3239844"/>
            <a:ext cx="292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155DAA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578A2E-D0D3-4278-ACE1-C8F5C293AB50}"/>
              </a:ext>
            </a:extLst>
          </p:cNvPr>
          <p:cNvSpPr txBox="1"/>
          <p:nvPr/>
        </p:nvSpPr>
        <p:spPr>
          <a:xfrm>
            <a:off x="3370082" y="4786436"/>
            <a:ext cx="292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155DAA"/>
                </a:solidFill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804E0B-8F68-4832-873D-5740E6B68DA7}"/>
              </a:ext>
            </a:extLst>
          </p:cNvPr>
          <p:cNvSpPr txBox="1"/>
          <p:nvPr/>
        </p:nvSpPr>
        <p:spPr>
          <a:xfrm>
            <a:off x="7765744" y="1714461"/>
            <a:ext cx="292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155DAA"/>
                </a:solidFill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25D158-615D-4ED0-A6B3-156F231E841B}"/>
              </a:ext>
            </a:extLst>
          </p:cNvPr>
          <p:cNvSpPr txBox="1"/>
          <p:nvPr/>
        </p:nvSpPr>
        <p:spPr>
          <a:xfrm>
            <a:off x="8314261" y="3239843"/>
            <a:ext cx="292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155DAA"/>
                </a:solidFill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73FB10-6308-4594-8D5C-D67D65C89ED6}"/>
              </a:ext>
            </a:extLst>
          </p:cNvPr>
          <p:cNvSpPr txBox="1"/>
          <p:nvPr/>
        </p:nvSpPr>
        <p:spPr>
          <a:xfrm>
            <a:off x="7840900" y="4786435"/>
            <a:ext cx="292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155DAA"/>
                </a:solidFill>
                <a:latin typeface="Arial Narrow" panose="020B0606020202030204" pitchFamily="34" charset="0"/>
              </a:rPr>
              <a:t>6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1E36A6DA-126B-4491-B01D-6C243546BA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520390"/>
              </p:ext>
            </p:extLst>
          </p:nvPr>
        </p:nvGraphicFramePr>
        <p:xfrm>
          <a:off x="-36012" y="3126513"/>
          <a:ext cx="2696077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6077">
                  <a:extLst>
                    <a:ext uri="{9D8B030D-6E8A-4147-A177-3AD203B41FA5}">
                      <a16:colId xmlns:a16="http://schemas.microsoft.com/office/drawing/2014/main" val="3485895169"/>
                    </a:ext>
                  </a:extLst>
                </a:gridCol>
              </a:tblGrid>
              <a:tr h="707886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600" dirty="0">
                          <a:solidFill>
                            <a:srgbClr val="155DAA"/>
                          </a:solidFill>
                          <a:latin typeface="Arial Narrow" panose="020B0606020202030204" pitchFamily="34" charset="0"/>
                        </a:rPr>
                        <a:t>             ОПЛАТА ПРОЕЗДА </a:t>
                      </a:r>
                    </a:p>
                    <a:p>
                      <a:pPr marL="628650" lvl="1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76B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Оплата безналичным способом </a:t>
                      </a:r>
                    </a:p>
                    <a:p>
                      <a:pPr marL="628650" lvl="1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76B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Покупка проездных</a:t>
                      </a:r>
                    </a:p>
                    <a:p>
                      <a:pPr marL="628650" lvl="1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76B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Обеспечение социальных              и мультимодальных поездок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868031"/>
                  </a:ext>
                </a:extLst>
              </a:tr>
            </a:tbl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EF0F357-9A84-4145-9072-AC9207EDCAA1}"/>
              </a:ext>
            </a:extLst>
          </p:cNvPr>
          <p:cNvSpPr/>
          <p:nvPr/>
        </p:nvSpPr>
        <p:spPr>
          <a:xfrm>
            <a:off x="9209876" y="3059867"/>
            <a:ext cx="256357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155DAA"/>
                </a:solidFill>
                <a:latin typeface="Arial Narrow" panose="020B0606020202030204" pitchFamily="34" charset="0"/>
              </a:rPr>
              <a:t>    АНАЛИТИКА НА ОСНОВЕ     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155DAA"/>
                </a:solidFill>
                <a:latin typeface="Arial Narrow" panose="020B0606020202030204" pitchFamily="34" charset="0"/>
              </a:rPr>
              <a:t>    БОЛЬШИХ ДАННЫХ</a:t>
            </a:r>
          </a:p>
          <a:p>
            <a:pPr marL="171450" indent="-171450">
              <a:spcBef>
                <a:spcPts val="0"/>
              </a:spcBef>
              <a:buClr>
                <a:srgbClr val="1176BA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</a:rPr>
              <a:t>Оптимизация маршрутной сети</a:t>
            </a:r>
          </a:p>
          <a:p>
            <a:pPr marL="171450" indent="-171450">
              <a:spcBef>
                <a:spcPts val="0"/>
              </a:spcBef>
              <a:buClr>
                <a:srgbClr val="1176BA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</a:rPr>
              <a:t>Выявление безбилетного проезда</a:t>
            </a:r>
          </a:p>
          <a:p>
            <a:pPr marL="171450" indent="-171450">
              <a:spcBef>
                <a:spcPts val="0"/>
              </a:spcBef>
              <a:buClr>
                <a:srgbClr val="1176BA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</a:rPr>
              <a:t>Решение сложных аналитических задач</a:t>
            </a:r>
          </a:p>
          <a:p>
            <a:pPr algn="r">
              <a:spcAft>
                <a:spcPts val="600"/>
              </a:spcAft>
            </a:pPr>
            <a:endParaRPr lang="ru-RU" sz="1200" b="1" dirty="0">
              <a:solidFill>
                <a:srgbClr val="155DAA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71B07DF-D1FF-4A5F-ACAA-81DBB2CC92B8}"/>
              </a:ext>
            </a:extLst>
          </p:cNvPr>
          <p:cNvSpPr/>
          <p:nvPr/>
        </p:nvSpPr>
        <p:spPr>
          <a:xfrm>
            <a:off x="948615" y="4801823"/>
            <a:ext cx="211783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155DAA"/>
                </a:solidFill>
                <a:latin typeface="Arial Narrow" panose="020B0606020202030204" pitchFamily="34" charset="0"/>
              </a:rPr>
              <a:t>    ДИСПЕТЧЕРСКОЕ </a:t>
            </a:r>
          </a:p>
          <a:p>
            <a:r>
              <a:rPr lang="ru-RU" sz="1600" b="1" dirty="0">
                <a:solidFill>
                  <a:srgbClr val="155DAA"/>
                </a:solidFill>
                <a:latin typeface="Arial Narrow" panose="020B0606020202030204" pitchFamily="34" charset="0"/>
              </a:rPr>
              <a:t>    УПРАВЛЕНИЕ</a:t>
            </a:r>
          </a:p>
          <a:p>
            <a:pPr marL="171450" indent="-171450">
              <a:buClr>
                <a:srgbClr val="1176BA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</a:rPr>
              <a:t>Оперативное планирование</a:t>
            </a:r>
          </a:p>
          <a:p>
            <a:pPr marL="171450" indent="-171450">
              <a:buClr>
                <a:srgbClr val="1176BA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</a:rPr>
              <a:t>Контроль и управление  процессами перевозок</a:t>
            </a:r>
          </a:p>
          <a:p>
            <a:pPr marL="171450" indent="-171450">
              <a:buClr>
                <a:srgbClr val="1176BA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</a:rPr>
              <a:t>Оперативная информация                                        о состоянии перевозок</a:t>
            </a:r>
          </a:p>
        </p:txBody>
      </p:sp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A30EDC45-B132-48A6-A2CF-88B0FE7544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679893"/>
              </p:ext>
            </p:extLst>
          </p:nvPr>
        </p:nvGraphicFramePr>
        <p:xfrm>
          <a:off x="636989" y="1455105"/>
          <a:ext cx="2402934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2934">
                  <a:extLst>
                    <a:ext uri="{9D8B030D-6E8A-4147-A177-3AD203B41FA5}">
                      <a16:colId xmlns:a16="http://schemas.microsoft.com/office/drawing/2014/main" val="3485895169"/>
                    </a:ext>
                  </a:extLst>
                </a:gridCol>
              </a:tblGrid>
              <a:tr h="707886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600" dirty="0">
                          <a:solidFill>
                            <a:srgbClr val="155DAA"/>
                          </a:solidFill>
                          <a:latin typeface="Arial Narrow" panose="020B0606020202030204" pitchFamily="34" charset="0"/>
                        </a:rPr>
                        <a:t>   КОНТРОЛЬ ВЫПОЛНЕНИЯ           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600" dirty="0">
                          <a:solidFill>
                            <a:srgbClr val="155DAA"/>
                          </a:solidFill>
                          <a:latin typeface="Arial Narrow" panose="020B0606020202030204" pitchFamily="34" charset="0"/>
                        </a:rPr>
                        <a:t>   ТРАНСПОРТНОЙ РАБОТЫ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76B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Мониторинг транспортных средств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76B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Учет параметров контрактов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76B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Автоматизированный контроль         выполнения показателей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868031"/>
                  </a:ext>
                </a:extLst>
              </a:tr>
            </a:tbl>
          </a:graphicData>
        </a:graphic>
      </p:graphicFrame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A7876B4-B343-4647-9E92-D562A71C7919}"/>
              </a:ext>
            </a:extLst>
          </p:cNvPr>
          <p:cNvSpPr/>
          <p:nvPr/>
        </p:nvSpPr>
        <p:spPr>
          <a:xfrm>
            <a:off x="8670031" y="1381026"/>
            <a:ext cx="264270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155DAA"/>
                </a:solidFill>
                <a:latin typeface="Arial Narrow" panose="020B0606020202030204" pitchFamily="34" charset="0"/>
              </a:rPr>
              <a:t>   МОНИТОРИНГ      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155DAA"/>
                </a:solidFill>
                <a:latin typeface="Arial Narrow" panose="020B0606020202030204" pitchFamily="34" charset="0"/>
              </a:rPr>
              <a:t>   ПАССАЖИРОПОТОКА</a:t>
            </a:r>
          </a:p>
          <a:p>
            <a:pPr marL="171450" indent="-171450">
              <a:spcBef>
                <a:spcPts val="0"/>
              </a:spcBef>
              <a:buClr>
                <a:srgbClr val="1176BA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</a:rPr>
              <a:t>Сбор информации о количестве вошедших и вышедших пассажиров</a:t>
            </a:r>
          </a:p>
          <a:p>
            <a:pPr marL="171450" indent="-171450">
              <a:spcBef>
                <a:spcPts val="0"/>
              </a:spcBef>
              <a:buClr>
                <a:srgbClr val="1176BA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</a:rPr>
              <a:t>Автоматическая обработка данных</a:t>
            </a:r>
            <a:endParaRPr lang="ru-RU" sz="1200" b="1" dirty="0">
              <a:solidFill>
                <a:srgbClr val="155DAA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48D731A-EA1B-4A77-A688-64F3618FB3E8}"/>
              </a:ext>
            </a:extLst>
          </p:cNvPr>
          <p:cNvSpPr/>
          <p:nvPr/>
        </p:nvSpPr>
        <p:spPr>
          <a:xfrm>
            <a:off x="8783262" y="4784465"/>
            <a:ext cx="29778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155DAA"/>
                </a:solidFill>
                <a:latin typeface="Arial Narrow" panose="020B0606020202030204" pitchFamily="34" charset="0"/>
              </a:rPr>
              <a:t>   ИНФОРМИРОВАНИЕ   </a:t>
            </a:r>
          </a:p>
          <a:p>
            <a:r>
              <a:rPr lang="ru-RU" sz="1600" b="1" dirty="0">
                <a:solidFill>
                  <a:srgbClr val="155DAA"/>
                </a:solidFill>
                <a:latin typeface="Arial Narrow" panose="020B0606020202030204" pitchFamily="34" charset="0"/>
              </a:rPr>
              <a:t>   ПАССАЖИРОВ</a:t>
            </a:r>
          </a:p>
          <a:p>
            <a:pPr marL="171450" indent="-171450">
              <a:buClr>
                <a:srgbClr val="1176BA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</a:rPr>
              <a:t>Предоставление информации о расписании, фактическом местоположении транспорта</a:t>
            </a:r>
          </a:p>
          <a:p>
            <a:pPr marL="171450" indent="-171450">
              <a:buClr>
                <a:srgbClr val="1176BA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</a:rPr>
              <a:t>Прогноз прибытия на остановочный пункт    и оценка наполняемости салона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DE0682-F79E-4901-9041-0BF63E95D1D9}"/>
              </a:ext>
            </a:extLst>
          </p:cNvPr>
          <p:cNvSpPr txBox="1"/>
          <p:nvPr/>
        </p:nvSpPr>
        <p:spPr>
          <a:xfrm>
            <a:off x="49160" y="313018"/>
            <a:ext cx="58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3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EEFD3D1-B765-4D8A-B8D1-B8370ABE2B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171" y="2787257"/>
            <a:ext cx="2064232" cy="186960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09FB0ED-64CC-4EDB-9173-CB1DCC5D4BB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89277" y="289298"/>
            <a:ext cx="1301438" cy="52548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9774BC5-FA90-4611-B1BB-6A5EBD86C0C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220" y="248276"/>
            <a:ext cx="607532" cy="60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55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FD2477BA-F781-46C2-A5D3-EA7DD817E59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Слайд think-cell" r:id="rId4" imgW="425" imgH="424" progId="TCLayout.ActiveDocument.1">
                  <p:embed/>
                </p:oleObj>
              </mc:Choice>
              <mc:Fallback>
                <p:oleObj name="Слайд think-cell" r:id="rId4" imgW="425" imgH="424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FD2477BA-F781-46C2-A5D3-EA7DD817E5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C0AF10A3-70DC-4438-A23C-7E72C09430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32"/>
            <a:ext cx="9582725" cy="2947514"/>
          </a:xfrm>
          <a:prstGeom prst="rect">
            <a:avLst/>
          </a:prstGeom>
        </p:spPr>
      </p:pic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EE3FFEC5-3A9F-4A93-A8B8-B4A0A6DD76F6}"/>
              </a:ext>
            </a:extLst>
          </p:cNvPr>
          <p:cNvSpPr/>
          <p:nvPr/>
        </p:nvSpPr>
        <p:spPr>
          <a:xfrm>
            <a:off x="197422" y="1438521"/>
            <a:ext cx="1197330" cy="518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9A697E5-2B01-48C7-B649-EEA87042FF62}"/>
              </a:ext>
            </a:extLst>
          </p:cNvPr>
          <p:cNvGrpSpPr/>
          <p:nvPr/>
        </p:nvGrpSpPr>
        <p:grpSpPr>
          <a:xfrm>
            <a:off x="587829" y="313018"/>
            <a:ext cx="7575897" cy="523220"/>
            <a:chOff x="587829" y="313018"/>
            <a:chExt cx="7575897" cy="523220"/>
          </a:xfrm>
        </p:grpSpPr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FB70E579-F802-4147-B26F-9AF3D4B903AB}"/>
                </a:ext>
              </a:extLst>
            </p:cNvPr>
            <p:cNvCxnSpPr/>
            <p:nvPr/>
          </p:nvCxnSpPr>
          <p:spPr>
            <a:xfrm>
              <a:off x="587829" y="313018"/>
              <a:ext cx="0" cy="52322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B7FF8A2-B7D0-41A6-BC0D-6ECED2E3C109}"/>
                </a:ext>
              </a:extLst>
            </p:cNvPr>
            <p:cNvSpPr/>
            <p:nvPr/>
          </p:nvSpPr>
          <p:spPr>
            <a:xfrm>
              <a:off x="723804" y="388829"/>
              <a:ext cx="74399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АРХИТЕКТУРА КОМПЛЕКСНОГО ЦИФРОВОГО РЕШЕНИЯ</a:t>
              </a:r>
            </a:p>
          </p:txBody>
        </p:sp>
      </p:grpSp>
      <p:grpSp>
        <p:nvGrpSpPr>
          <p:cNvPr id="11" name="Рисунок 60">
            <a:extLst>
              <a:ext uri="{FF2B5EF4-FFF2-40B4-BE49-F238E27FC236}">
                <a16:creationId xmlns:a16="http://schemas.microsoft.com/office/drawing/2014/main" id="{B682185D-11B7-491A-8D8A-D2593094FDF2}"/>
              </a:ext>
            </a:extLst>
          </p:cNvPr>
          <p:cNvGrpSpPr/>
          <p:nvPr/>
        </p:nvGrpSpPr>
        <p:grpSpPr>
          <a:xfrm flipH="1">
            <a:off x="8627584" y="1438520"/>
            <a:ext cx="487046" cy="543211"/>
            <a:chOff x="3711288" y="990606"/>
            <a:chExt cx="883325" cy="990605"/>
          </a:xfrm>
          <a:solidFill>
            <a:srgbClr val="0463B1"/>
          </a:solidFill>
        </p:grpSpPr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58A3A2CD-0C92-46C2-881B-6F6DE9785D15}"/>
                </a:ext>
              </a:extLst>
            </p:cNvPr>
            <p:cNvSpPr/>
            <p:nvPr/>
          </p:nvSpPr>
          <p:spPr>
            <a:xfrm>
              <a:off x="4482452" y="1421254"/>
              <a:ext cx="38713" cy="38696"/>
            </a:xfrm>
            <a:custGeom>
              <a:avLst/>
              <a:gdLst>
                <a:gd name="connsiteX0" fmla="*/ 33044 w 38712"/>
                <a:gd name="connsiteY0" fmla="*/ 5669 h 38695"/>
                <a:gd name="connsiteX1" fmla="*/ 19365 w 38712"/>
                <a:gd name="connsiteY1" fmla="*/ 0 h 38695"/>
                <a:gd name="connsiteX2" fmla="*/ 5686 w 38712"/>
                <a:gd name="connsiteY2" fmla="*/ 5669 h 38695"/>
                <a:gd name="connsiteX3" fmla="*/ 0 w 38712"/>
                <a:gd name="connsiteY3" fmla="*/ 19348 h 38695"/>
                <a:gd name="connsiteX4" fmla="*/ 5686 w 38712"/>
                <a:gd name="connsiteY4" fmla="*/ 33025 h 38695"/>
                <a:gd name="connsiteX5" fmla="*/ 19365 w 38712"/>
                <a:gd name="connsiteY5" fmla="*/ 38695 h 38695"/>
                <a:gd name="connsiteX6" fmla="*/ 33044 w 38712"/>
                <a:gd name="connsiteY6" fmla="*/ 33025 h 38695"/>
                <a:gd name="connsiteX7" fmla="*/ 38713 w 38712"/>
                <a:gd name="connsiteY7" fmla="*/ 19348 h 38695"/>
                <a:gd name="connsiteX8" fmla="*/ 33044 w 38712"/>
                <a:gd name="connsiteY8" fmla="*/ 5669 h 3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12" h="38695">
                  <a:moveTo>
                    <a:pt x="33044" y="5669"/>
                  </a:moveTo>
                  <a:cubicBezTo>
                    <a:pt x="29426" y="2068"/>
                    <a:pt x="24452" y="0"/>
                    <a:pt x="19365" y="0"/>
                  </a:cubicBezTo>
                  <a:cubicBezTo>
                    <a:pt x="14257" y="0"/>
                    <a:pt x="9285" y="2068"/>
                    <a:pt x="5686" y="5669"/>
                  </a:cubicBezTo>
                  <a:cubicBezTo>
                    <a:pt x="2068" y="9268"/>
                    <a:pt x="0" y="14259"/>
                    <a:pt x="0" y="19348"/>
                  </a:cubicBezTo>
                  <a:cubicBezTo>
                    <a:pt x="0" y="24436"/>
                    <a:pt x="2068" y="29428"/>
                    <a:pt x="5686" y="33025"/>
                  </a:cubicBezTo>
                  <a:cubicBezTo>
                    <a:pt x="9268" y="36623"/>
                    <a:pt x="14259" y="38695"/>
                    <a:pt x="19365" y="38695"/>
                  </a:cubicBezTo>
                  <a:cubicBezTo>
                    <a:pt x="24454" y="38695"/>
                    <a:pt x="29445" y="36625"/>
                    <a:pt x="33044" y="33025"/>
                  </a:cubicBezTo>
                  <a:cubicBezTo>
                    <a:pt x="36641" y="29428"/>
                    <a:pt x="38713" y="24436"/>
                    <a:pt x="38713" y="19348"/>
                  </a:cubicBezTo>
                  <a:cubicBezTo>
                    <a:pt x="38713" y="14259"/>
                    <a:pt x="36643" y="9268"/>
                    <a:pt x="33044" y="5669"/>
                  </a:cubicBezTo>
                  <a:close/>
                </a:path>
              </a:pathLst>
            </a:custGeom>
            <a:grpFill/>
            <a:ln w="1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300" dirty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256CB918-8743-4DDD-9D72-895FB5664DC5}"/>
                </a:ext>
              </a:extLst>
            </p:cNvPr>
            <p:cNvSpPr/>
            <p:nvPr/>
          </p:nvSpPr>
          <p:spPr>
            <a:xfrm>
              <a:off x="3711288" y="990606"/>
              <a:ext cx="883325" cy="990605"/>
            </a:xfrm>
            <a:custGeom>
              <a:avLst/>
              <a:gdLst>
                <a:gd name="connsiteX0" fmla="*/ 868752 w 883315"/>
                <a:gd name="connsiteY0" fmla="*/ 39975 h 990600"/>
                <a:gd name="connsiteX1" fmla="*/ 812697 w 883315"/>
                <a:gd name="connsiteY1" fmla="*/ 1870 h 990600"/>
                <a:gd name="connsiteX2" fmla="*/ 746120 w 883315"/>
                <a:gd name="connsiteY2" fmla="*/ 14562 h 990600"/>
                <a:gd name="connsiteX3" fmla="*/ 708015 w 883315"/>
                <a:gd name="connsiteY3" fmla="*/ 70616 h 990600"/>
                <a:gd name="connsiteX4" fmla="*/ 705956 w 883315"/>
                <a:gd name="connsiteY4" fmla="*/ 80555 h 990600"/>
                <a:gd name="connsiteX5" fmla="*/ 599987 w 883315"/>
                <a:gd name="connsiteY5" fmla="*/ 4600 h 990600"/>
                <a:gd name="connsiteX6" fmla="*/ 488052 w 883315"/>
                <a:gd name="connsiteY6" fmla="*/ 116536 h 990600"/>
                <a:gd name="connsiteX7" fmla="*/ 488052 w 883315"/>
                <a:gd name="connsiteY7" fmla="*/ 133370 h 990600"/>
                <a:gd name="connsiteX8" fmla="*/ 523585 w 883315"/>
                <a:gd name="connsiteY8" fmla="*/ 215069 h 990600"/>
                <a:gd name="connsiteX9" fmla="*/ 500391 w 883315"/>
                <a:gd name="connsiteY9" fmla="*/ 227009 h 990600"/>
                <a:gd name="connsiteX10" fmla="*/ 447367 w 883315"/>
                <a:gd name="connsiteY10" fmla="*/ 305084 h 990600"/>
                <a:gd name="connsiteX11" fmla="*/ 431582 w 883315"/>
                <a:gd name="connsiteY11" fmla="*/ 383732 h 990600"/>
                <a:gd name="connsiteX12" fmla="*/ 395305 w 883315"/>
                <a:gd name="connsiteY12" fmla="*/ 420216 h 990600"/>
                <a:gd name="connsiteX13" fmla="*/ 244287 w 883315"/>
                <a:gd name="connsiteY13" fmla="*/ 420216 h 990600"/>
                <a:gd name="connsiteX14" fmla="*/ 181683 w 883315"/>
                <a:gd name="connsiteY14" fmla="*/ 482820 h 990600"/>
                <a:gd name="connsiteX15" fmla="*/ 186439 w 883315"/>
                <a:gd name="connsiteY15" fmla="*/ 506727 h 990600"/>
                <a:gd name="connsiteX16" fmla="*/ 170756 w 883315"/>
                <a:gd name="connsiteY16" fmla="*/ 506727 h 990600"/>
                <a:gd name="connsiteX17" fmla="*/ 93433 w 883315"/>
                <a:gd name="connsiteY17" fmla="*/ 566489 h 990600"/>
                <a:gd name="connsiteX18" fmla="*/ 70597 w 883315"/>
                <a:gd name="connsiteY18" fmla="*/ 654130 h 990600"/>
                <a:gd name="connsiteX19" fmla="*/ 84440 w 883315"/>
                <a:gd name="connsiteY19" fmla="*/ 677730 h 990600"/>
                <a:gd name="connsiteX20" fmla="*/ 89331 w 883315"/>
                <a:gd name="connsiteY20" fmla="*/ 678361 h 990600"/>
                <a:gd name="connsiteX21" fmla="*/ 108040 w 883315"/>
                <a:gd name="connsiteY21" fmla="*/ 663887 h 990600"/>
                <a:gd name="connsiteX22" fmla="*/ 130876 w 883315"/>
                <a:gd name="connsiteY22" fmla="*/ 576246 h 990600"/>
                <a:gd name="connsiteX23" fmla="*/ 170756 w 883315"/>
                <a:gd name="connsiteY23" fmla="*/ 545423 h 990600"/>
                <a:gd name="connsiteX24" fmla="*/ 454182 w 883315"/>
                <a:gd name="connsiteY24" fmla="*/ 545423 h 990600"/>
                <a:gd name="connsiteX25" fmla="*/ 467930 w 883315"/>
                <a:gd name="connsiteY25" fmla="*/ 539686 h 990600"/>
                <a:gd name="connsiteX26" fmla="*/ 565876 w 883315"/>
                <a:gd name="connsiteY26" fmla="*/ 440738 h 990600"/>
                <a:gd name="connsiteX27" fmla="*/ 565738 w 883315"/>
                <a:gd name="connsiteY27" fmla="*/ 413377 h 990600"/>
                <a:gd name="connsiteX28" fmla="*/ 538377 w 883315"/>
                <a:gd name="connsiteY28" fmla="*/ 413514 h 990600"/>
                <a:gd name="connsiteX29" fmla="*/ 446110 w 883315"/>
                <a:gd name="connsiteY29" fmla="*/ 506726 h 990600"/>
                <a:gd name="connsiteX30" fmla="*/ 244287 w 883315"/>
                <a:gd name="connsiteY30" fmla="*/ 506726 h 990600"/>
                <a:gd name="connsiteX31" fmla="*/ 220379 w 883315"/>
                <a:gd name="connsiteY31" fmla="*/ 482818 h 990600"/>
                <a:gd name="connsiteX32" fmla="*/ 244287 w 883315"/>
                <a:gd name="connsiteY32" fmla="*/ 458910 h 990600"/>
                <a:gd name="connsiteX33" fmla="*/ 403351 w 883315"/>
                <a:gd name="connsiteY33" fmla="*/ 458910 h 990600"/>
                <a:gd name="connsiteX34" fmla="*/ 417071 w 883315"/>
                <a:gd name="connsiteY34" fmla="*/ 453204 h 990600"/>
                <a:gd name="connsiteX35" fmla="*/ 527819 w 883315"/>
                <a:gd name="connsiteY35" fmla="*/ 341820 h 990600"/>
                <a:gd name="connsiteX36" fmla="*/ 527741 w 883315"/>
                <a:gd name="connsiteY36" fmla="*/ 314456 h 990600"/>
                <a:gd name="connsiteX37" fmla="*/ 500380 w 883315"/>
                <a:gd name="connsiteY37" fmla="*/ 314536 h 990600"/>
                <a:gd name="connsiteX38" fmla="*/ 481026 w 883315"/>
                <a:gd name="connsiteY38" fmla="*/ 334001 h 990600"/>
                <a:gd name="connsiteX39" fmla="*/ 485279 w 883315"/>
                <a:gd name="connsiteY39" fmla="*/ 312818 h 990600"/>
                <a:gd name="connsiteX40" fmla="*/ 521629 w 883315"/>
                <a:gd name="connsiteY40" fmla="*/ 259350 h 990600"/>
                <a:gd name="connsiteX41" fmla="*/ 585128 w 883315"/>
                <a:gd name="connsiteY41" fmla="*/ 247246 h 990600"/>
                <a:gd name="connsiteX42" fmla="*/ 638594 w 883315"/>
                <a:gd name="connsiteY42" fmla="*/ 283591 h 990600"/>
                <a:gd name="connsiteX43" fmla="*/ 650700 w 883315"/>
                <a:gd name="connsiteY43" fmla="*/ 347096 h 990600"/>
                <a:gd name="connsiteX44" fmla="*/ 650632 w 883315"/>
                <a:gd name="connsiteY44" fmla="*/ 347529 h 990600"/>
                <a:gd name="connsiteX45" fmla="*/ 602127 w 883315"/>
                <a:gd name="connsiteY45" fmla="*/ 581582 h 990600"/>
                <a:gd name="connsiteX46" fmla="*/ 545292 w 883315"/>
                <a:gd name="connsiteY46" fmla="*/ 627846 h 990600"/>
                <a:gd name="connsiteX47" fmla="*/ 270241 w 883315"/>
                <a:gd name="connsiteY47" fmla="*/ 627846 h 990600"/>
                <a:gd name="connsiteX48" fmla="*/ 182192 w 883315"/>
                <a:gd name="connsiteY48" fmla="*/ 707152 h 990600"/>
                <a:gd name="connsiteX49" fmla="*/ 181233 w 883315"/>
                <a:gd name="connsiteY49" fmla="*/ 709889 h 990600"/>
                <a:gd name="connsiteX50" fmla="*/ 121971 w 883315"/>
                <a:gd name="connsiteY50" fmla="*/ 937342 h 990600"/>
                <a:gd name="connsiteX51" fmla="*/ 103130 w 883315"/>
                <a:gd name="connsiteY51" fmla="*/ 951902 h 990600"/>
                <a:gd name="connsiteX52" fmla="*/ 58195 w 883315"/>
                <a:gd name="connsiteY52" fmla="*/ 951902 h 990600"/>
                <a:gd name="connsiteX53" fmla="*/ 42788 w 883315"/>
                <a:gd name="connsiteY53" fmla="*/ 944337 h 990600"/>
                <a:gd name="connsiteX54" fmla="*/ 39352 w 883315"/>
                <a:gd name="connsiteY54" fmla="*/ 927524 h 990600"/>
                <a:gd name="connsiteX55" fmla="*/ 71665 w 883315"/>
                <a:gd name="connsiteY55" fmla="*/ 803503 h 990600"/>
                <a:gd name="connsiteX56" fmla="*/ 57822 w 883315"/>
                <a:gd name="connsiteY56" fmla="*/ 779903 h 990600"/>
                <a:gd name="connsiteX57" fmla="*/ 34221 w 883315"/>
                <a:gd name="connsiteY57" fmla="*/ 793746 h 990600"/>
                <a:gd name="connsiteX58" fmla="*/ 1909 w 883315"/>
                <a:gd name="connsiteY58" fmla="*/ 917767 h 990600"/>
                <a:gd name="connsiteX59" fmla="*/ 12173 w 883315"/>
                <a:gd name="connsiteY59" fmla="*/ 968001 h 990600"/>
                <a:gd name="connsiteX60" fmla="*/ 58197 w 883315"/>
                <a:gd name="connsiteY60" fmla="*/ 990599 h 990600"/>
                <a:gd name="connsiteX61" fmla="*/ 103130 w 883315"/>
                <a:gd name="connsiteY61" fmla="*/ 990599 h 990600"/>
                <a:gd name="connsiteX62" fmla="*/ 159416 w 883315"/>
                <a:gd name="connsiteY62" fmla="*/ 947099 h 990600"/>
                <a:gd name="connsiteX63" fmla="*/ 204295 w 883315"/>
                <a:gd name="connsiteY63" fmla="*/ 774847 h 990600"/>
                <a:gd name="connsiteX64" fmla="*/ 207023 w 883315"/>
                <a:gd name="connsiteY64" fmla="*/ 777767 h 990600"/>
                <a:gd name="connsiteX65" fmla="*/ 271611 w 883315"/>
                <a:gd name="connsiteY65" fmla="*/ 804962 h 990600"/>
                <a:gd name="connsiteX66" fmla="*/ 365792 w 883315"/>
                <a:gd name="connsiteY66" fmla="*/ 804962 h 990600"/>
                <a:gd name="connsiteX67" fmla="*/ 299625 w 883315"/>
                <a:gd name="connsiteY67" fmla="*/ 963814 h 990600"/>
                <a:gd name="connsiteX68" fmla="*/ 301387 w 883315"/>
                <a:gd name="connsiteY68" fmla="*/ 981987 h 990600"/>
                <a:gd name="connsiteX69" fmla="*/ 317485 w 883315"/>
                <a:gd name="connsiteY69" fmla="*/ 990601 h 990600"/>
                <a:gd name="connsiteX70" fmla="*/ 615947 w 883315"/>
                <a:gd name="connsiteY70" fmla="*/ 990601 h 990600"/>
                <a:gd name="connsiteX71" fmla="*/ 632045 w 883315"/>
                <a:gd name="connsiteY71" fmla="*/ 981987 h 990600"/>
                <a:gd name="connsiteX72" fmla="*/ 633807 w 883315"/>
                <a:gd name="connsiteY72" fmla="*/ 963814 h 990600"/>
                <a:gd name="connsiteX73" fmla="*/ 567640 w 883315"/>
                <a:gd name="connsiteY73" fmla="*/ 804962 h 990600"/>
                <a:gd name="connsiteX74" fmla="*/ 664628 w 883315"/>
                <a:gd name="connsiteY74" fmla="*/ 804962 h 990600"/>
                <a:gd name="connsiteX75" fmla="*/ 751340 w 883315"/>
                <a:gd name="connsiteY75" fmla="*/ 734376 h 990600"/>
                <a:gd name="connsiteX76" fmla="*/ 793694 w 883315"/>
                <a:gd name="connsiteY76" fmla="*/ 530001 h 990600"/>
                <a:gd name="connsiteX77" fmla="*/ 778675 w 883315"/>
                <a:gd name="connsiteY77" fmla="*/ 507130 h 990600"/>
                <a:gd name="connsiteX78" fmla="*/ 755804 w 883315"/>
                <a:gd name="connsiteY78" fmla="*/ 522150 h 990600"/>
                <a:gd name="connsiteX79" fmla="*/ 713450 w 883315"/>
                <a:gd name="connsiteY79" fmla="*/ 726527 h 990600"/>
                <a:gd name="connsiteX80" fmla="*/ 664626 w 883315"/>
                <a:gd name="connsiteY80" fmla="*/ 766269 h 990600"/>
                <a:gd name="connsiteX81" fmla="*/ 271609 w 883315"/>
                <a:gd name="connsiteY81" fmla="*/ 766269 h 990600"/>
                <a:gd name="connsiteX82" fmla="*/ 234644 w 883315"/>
                <a:gd name="connsiteY82" fmla="*/ 750669 h 990600"/>
                <a:gd name="connsiteX83" fmla="*/ 220388 w 883315"/>
                <a:gd name="connsiteY83" fmla="*/ 715427 h 990600"/>
                <a:gd name="connsiteX84" fmla="*/ 270243 w 883315"/>
                <a:gd name="connsiteY84" fmla="*/ 666541 h 990600"/>
                <a:gd name="connsiteX85" fmla="*/ 545295 w 883315"/>
                <a:gd name="connsiteY85" fmla="*/ 666541 h 990600"/>
                <a:gd name="connsiteX86" fmla="*/ 640020 w 883315"/>
                <a:gd name="connsiteY86" fmla="*/ 589435 h 990600"/>
                <a:gd name="connsiteX87" fmla="*/ 745907 w 883315"/>
                <a:gd name="connsiteY87" fmla="*/ 78465 h 990600"/>
                <a:gd name="connsiteX88" fmla="*/ 767362 w 883315"/>
                <a:gd name="connsiteY88" fmla="*/ 46903 h 990600"/>
                <a:gd name="connsiteX89" fmla="*/ 804850 w 883315"/>
                <a:gd name="connsiteY89" fmla="*/ 39760 h 990600"/>
                <a:gd name="connsiteX90" fmla="*/ 836412 w 883315"/>
                <a:gd name="connsiteY90" fmla="*/ 61215 h 990600"/>
                <a:gd name="connsiteX91" fmla="*/ 843555 w 883315"/>
                <a:gd name="connsiteY91" fmla="*/ 98703 h 990600"/>
                <a:gd name="connsiteX92" fmla="*/ 786067 w 883315"/>
                <a:gd name="connsiteY92" fmla="*/ 376110 h 990600"/>
                <a:gd name="connsiteX93" fmla="*/ 801087 w 883315"/>
                <a:gd name="connsiteY93" fmla="*/ 398980 h 990600"/>
                <a:gd name="connsiteX94" fmla="*/ 823958 w 883315"/>
                <a:gd name="connsiteY94" fmla="*/ 383961 h 990600"/>
                <a:gd name="connsiteX95" fmla="*/ 881446 w 883315"/>
                <a:gd name="connsiteY95" fmla="*/ 106554 h 990600"/>
                <a:gd name="connsiteX96" fmla="*/ 868752 w 883315"/>
                <a:gd name="connsiteY96" fmla="*/ 39975 h 990600"/>
                <a:gd name="connsiteX97" fmla="*/ 525719 w 883315"/>
                <a:gd name="connsiteY97" fmla="*/ 804960 h 990600"/>
                <a:gd name="connsiteX98" fmla="*/ 586928 w 883315"/>
                <a:gd name="connsiteY98" fmla="*/ 951903 h 990600"/>
                <a:gd name="connsiteX99" fmla="*/ 346500 w 883315"/>
                <a:gd name="connsiteY99" fmla="*/ 951903 h 990600"/>
                <a:gd name="connsiteX100" fmla="*/ 407708 w 883315"/>
                <a:gd name="connsiteY100" fmla="*/ 804960 h 990600"/>
                <a:gd name="connsiteX101" fmla="*/ 525719 w 883315"/>
                <a:gd name="connsiteY101" fmla="*/ 804960 h 990600"/>
                <a:gd name="connsiteX102" fmla="*/ 599985 w 883315"/>
                <a:gd name="connsiteY102" fmla="*/ 206609 h 990600"/>
                <a:gd name="connsiteX103" fmla="*/ 526745 w 883315"/>
                <a:gd name="connsiteY103" fmla="*/ 133368 h 990600"/>
                <a:gd name="connsiteX104" fmla="*/ 526745 w 883315"/>
                <a:gd name="connsiteY104" fmla="*/ 116534 h 990600"/>
                <a:gd name="connsiteX105" fmla="*/ 599985 w 883315"/>
                <a:gd name="connsiteY105" fmla="*/ 43291 h 990600"/>
                <a:gd name="connsiteX106" fmla="*/ 673226 w 883315"/>
                <a:gd name="connsiteY106" fmla="*/ 116534 h 990600"/>
                <a:gd name="connsiteX107" fmla="*/ 673226 w 883315"/>
                <a:gd name="connsiteY107" fmla="*/ 133368 h 990600"/>
                <a:gd name="connsiteX108" fmla="*/ 599985 w 883315"/>
                <a:gd name="connsiteY108" fmla="*/ 206609 h 990600"/>
                <a:gd name="connsiteX109" fmla="*/ 668894 w 883315"/>
                <a:gd name="connsiteY109" fmla="*/ 259403 h 990600"/>
                <a:gd name="connsiteX110" fmla="*/ 646615 w 883315"/>
                <a:gd name="connsiteY110" fmla="*/ 235092 h 990600"/>
                <a:gd name="connsiteX111" fmla="*/ 678498 w 883315"/>
                <a:gd name="connsiteY111" fmla="*/ 213059 h 990600"/>
                <a:gd name="connsiteX112" fmla="*/ 668894 w 883315"/>
                <a:gd name="connsiteY112" fmla="*/ 259403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883315" h="990600">
                  <a:moveTo>
                    <a:pt x="868752" y="39975"/>
                  </a:moveTo>
                  <a:cubicBezTo>
                    <a:pt x="855767" y="20202"/>
                    <a:pt x="835861" y="6668"/>
                    <a:pt x="812697" y="1870"/>
                  </a:cubicBezTo>
                  <a:cubicBezTo>
                    <a:pt x="789544" y="-2927"/>
                    <a:pt x="765892" y="1576"/>
                    <a:pt x="746120" y="14562"/>
                  </a:cubicBezTo>
                  <a:cubicBezTo>
                    <a:pt x="726347" y="27546"/>
                    <a:pt x="712813" y="47453"/>
                    <a:pt x="708015" y="70616"/>
                  </a:cubicBezTo>
                  <a:lnTo>
                    <a:pt x="705956" y="80555"/>
                  </a:lnTo>
                  <a:cubicBezTo>
                    <a:pt x="690935" y="36436"/>
                    <a:pt x="649123" y="4600"/>
                    <a:pt x="599987" y="4600"/>
                  </a:cubicBezTo>
                  <a:cubicBezTo>
                    <a:pt x="538265" y="4600"/>
                    <a:pt x="488052" y="54815"/>
                    <a:pt x="488052" y="116536"/>
                  </a:cubicBezTo>
                  <a:lnTo>
                    <a:pt x="488052" y="133370"/>
                  </a:lnTo>
                  <a:cubicBezTo>
                    <a:pt x="488052" y="165576"/>
                    <a:pt x="501742" y="194630"/>
                    <a:pt x="523585" y="215069"/>
                  </a:cubicBezTo>
                  <a:cubicBezTo>
                    <a:pt x="515548" y="218194"/>
                    <a:pt x="507771" y="222162"/>
                    <a:pt x="500391" y="227009"/>
                  </a:cubicBezTo>
                  <a:cubicBezTo>
                    <a:pt x="472891" y="245068"/>
                    <a:pt x="454069" y="272754"/>
                    <a:pt x="447367" y="305084"/>
                  </a:cubicBezTo>
                  <a:lnTo>
                    <a:pt x="431582" y="383732"/>
                  </a:lnTo>
                  <a:lnTo>
                    <a:pt x="395305" y="420216"/>
                  </a:lnTo>
                  <a:lnTo>
                    <a:pt x="244287" y="420216"/>
                  </a:lnTo>
                  <a:cubicBezTo>
                    <a:pt x="209766" y="420216"/>
                    <a:pt x="181683" y="448301"/>
                    <a:pt x="181683" y="482820"/>
                  </a:cubicBezTo>
                  <a:cubicBezTo>
                    <a:pt x="181683" y="491284"/>
                    <a:pt x="183380" y="499356"/>
                    <a:pt x="186439" y="506727"/>
                  </a:cubicBezTo>
                  <a:lnTo>
                    <a:pt x="170756" y="506727"/>
                  </a:lnTo>
                  <a:cubicBezTo>
                    <a:pt x="134398" y="506727"/>
                    <a:pt x="102600" y="531301"/>
                    <a:pt x="93433" y="566489"/>
                  </a:cubicBezTo>
                  <a:lnTo>
                    <a:pt x="70597" y="654130"/>
                  </a:lnTo>
                  <a:cubicBezTo>
                    <a:pt x="67902" y="664471"/>
                    <a:pt x="74101" y="675037"/>
                    <a:pt x="84440" y="677730"/>
                  </a:cubicBezTo>
                  <a:cubicBezTo>
                    <a:pt x="86077" y="678157"/>
                    <a:pt x="87716" y="678361"/>
                    <a:pt x="89331" y="678361"/>
                  </a:cubicBezTo>
                  <a:cubicBezTo>
                    <a:pt x="97923" y="678359"/>
                    <a:pt x="105773" y="672591"/>
                    <a:pt x="108040" y="663887"/>
                  </a:cubicBezTo>
                  <a:lnTo>
                    <a:pt x="130876" y="576246"/>
                  </a:lnTo>
                  <a:cubicBezTo>
                    <a:pt x="135605" y="558097"/>
                    <a:pt x="152006" y="545423"/>
                    <a:pt x="170756" y="545423"/>
                  </a:cubicBezTo>
                  <a:lnTo>
                    <a:pt x="454182" y="545423"/>
                  </a:lnTo>
                  <a:cubicBezTo>
                    <a:pt x="459347" y="545423"/>
                    <a:pt x="464298" y="543358"/>
                    <a:pt x="467930" y="539686"/>
                  </a:cubicBezTo>
                  <a:lnTo>
                    <a:pt x="565876" y="440738"/>
                  </a:lnTo>
                  <a:cubicBezTo>
                    <a:pt x="573394" y="433144"/>
                    <a:pt x="573332" y="420894"/>
                    <a:pt x="565738" y="413377"/>
                  </a:cubicBezTo>
                  <a:cubicBezTo>
                    <a:pt x="558142" y="405857"/>
                    <a:pt x="545893" y="405920"/>
                    <a:pt x="538377" y="413514"/>
                  </a:cubicBezTo>
                  <a:lnTo>
                    <a:pt x="446110" y="506726"/>
                  </a:lnTo>
                  <a:lnTo>
                    <a:pt x="244287" y="506726"/>
                  </a:lnTo>
                  <a:cubicBezTo>
                    <a:pt x="231105" y="506726"/>
                    <a:pt x="220379" y="495999"/>
                    <a:pt x="220379" y="482818"/>
                  </a:cubicBezTo>
                  <a:cubicBezTo>
                    <a:pt x="220379" y="469636"/>
                    <a:pt x="231105" y="458910"/>
                    <a:pt x="244287" y="458910"/>
                  </a:cubicBezTo>
                  <a:lnTo>
                    <a:pt x="403351" y="458910"/>
                  </a:lnTo>
                  <a:cubicBezTo>
                    <a:pt x="408502" y="458910"/>
                    <a:pt x="413439" y="456855"/>
                    <a:pt x="417071" y="453204"/>
                  </a:cubicBezTo>
                  <a:lnTo>
                    <a:pt x="527819" y="341820"/>
                  </a:lnTo>
                  <a:cubicBezTo>
                    <a:pt x="535355" y="334243"/>
                    <a:pt x="535318" y="321992"/>
                    <a:pt x="527741" y="314456"/>
                  </a:cubicBezTo>
                  <a:cubicBezTo>
                    <a:pt x="520163" y="306924"/>
                    <a:pt x="507914" y="306955"/>
                    <a:pt x="500380" y="314536"/>
                  </a:cubicBezTo>
                  <a:lnTo>
                    <a:pt x="481026" y="334001"/>
                  </a:lnTo>
                  <a:lnTo>
                    <a:pt x="485279" y="312818"/>
                  </a:lnTo>
                  <a:cubicBezTo>
                    <a:pt x="489857" y="290724"/>
                    <a:pt x="502767" y="271737"/>
                    <a:pt x="521629" y="259350"/>
                  </a:cubicBezTo>
                  <a:cubicBezTo>
                    <a:pt x="540489" y="246966"/>
                    <a:pt x="563045" y="242665"/>
                    <a:pt x="585128" y="247246"/>
                  </a:cubicBezTo>
                  <a:cubicBezTo>
                    <a:pt x="607221" y="251824"/>
                    <a:pt x="626209" y="264733"/>
                    <a:pt x="638594" y="283591"/>
                  </a:cubicBezTo>
                  <a:cubicBezTo>
                    <a:pt x="650978" y="302451"/>
                    <a:pt x="655277" y="325003"/>
                    <a:pt x="650700" y="347096"/>
                  </a:cubicBezTo>
                  <a:cubicBezTo>
                    <a:pt x="650669" y="347241"/>
                    <a:pt x="650659" y="347384"/>
                    <a:pt x="650632" y="347529"/>
                  </a:cubicBezTo>
                  <a:lnTo>
                    <a:pt x="602127" y="581582"/>
                  </a:lnTo>
                  <a:cubicBezTo>
                    <a:pt x="596571" y="608388"/>
                    <a:pt x="572667" y="627846"/>
                    <a:pt x="545292" y="627846"/>
                  </a:cubicBezTo>
                  <a:lnTo>
                    <a:pt x="270241" y="627846"/>
                  </a:lnTo>
                  <a:cubicBezTo>
                    <a:pt x="224877" y="627846"/>
                    <a:pt x="186878" y="662786"/>
                    <a:pt x="182192" y="707152"/>
                  </a:cubicBezTo>
                  <a:cubicBezTo>
                    <a:pt x="181817" y="708032"/>
                    <a:pt x="181480" y="708936"/>
                    <a:pt x="181233" y="709889"/>
                  </a:cubicBezTo>
                  <a:lnTo>
                    <a:pt x="121971" y="937342"/>
                  </a:lnTo>
                  <a:cubicBezTo>
                    <a:pt x="119738" y="945915"/>
                    <a:pt x="111989" y="951902"/>
                    <a:pt x="103130" y="951902"/>
                  </a:cubicBezTo>
                  <a:lnTo>
                    <a:pt x="58195" y="951902"/>
                  </a:lnTo>
                  <a:cubicBezTo>
                    <a:pt x="52118" y="951902"/>
                    <a:pt x="46503" y="949145"/>
                    <a:pt x="42788" y="944337"/>
                  </a:cubicBezTo>
                  <a:cubicBezTo>
                    <a:pt x="39072" y="939531"/>
                    <a:pt x="37822" y="933401"/>
                    <a:pt x="39352" y="927524"/>
                  </a:cubicBezTo>
                  <a:lnTo>
                    <a:pt x="71665" y="803503"/>
                  </a:lnTo>
                  <a:cubicBezTo>
                    <a:pt x="74360" y="793162"/>
                    <a:pt x="68159" y="782596"/>
                    <a:pt x="57822" y="779903"/>
                  </a:cubicBezTo>
                  <a:cubicBezTo>
                    <a:pt x="47478" y="777202"/>
                    <a:pt x="36914" y="783407"/>
                    <a:pt x="34221" y="793746"/>
                  </a:cubicBezTo>
                  <a:lnTo>
                    <a:pt x="1909" y="917767"/>
                  </a:lnTo>
                  <a:cubicBezTo>
                    <a:pt x="-2667" y="935330"/>
                    <a:pt x="1073" y="953641"/>
                    <a:pt x="12173" y="968001"/>
                  </a:cubicBezTo>
                  <a:cubicBezTo>
                    <a:pt x="23271" y="982363"/>
                    <a:pt x="40047" y="990599"/>
                    <a:pt x="58197" y="990599"/>
                  </a:cubicBezTo>
                  <a:lnTo>
                    <a:pt x="103130" y="990599"/>
                  </a:lnTo>
                  <a:cubicBezTo>
                    <a:pt x="129599" y="990599"/>
                    <a:pt x="152745" y="972710"/>
                    <a:pt x="159416" y="947099"/>
                  </a:cubicBezTo>
                  <a:lnTo>
                    <a:pt x="204295" y="774847"/>
                  </a:lnTo>
                  <a:cubicBezTo>
                    <a:pt x="205183" y="775834"/>
                    <a:pt x="206087" y="776811"/>
                    <a:pt x="207023" y="777767"/>
                  </a:cubicBezTo>
                  <a:cubicBezTo>
                    <a:pt x="223979" y="795050"/>
                    <a:pt x="247521" y="804962"/>
                    <a:pt x="271611" y="804962"/>
                  </a:cubicBezTo>
                  <a:lnTo>
                    <a:pt x="365792" y="804962"/>
                  </a:lnTo>
                  <a:lnTo>
                    <a:pt x="299625" y="963814"/>
                  </a:lnTo>
                  <a:cubicBezTo>
                    <a:pt x="297139" y="969785"/>
                    <a:pt x="297800" y="976603"/>
                    <a:pt x="301387" y="981987"/>
                  </a:cubicBezTo>
                  <a:cubicBezTo>
                    <a:pt x="304974" y="987368"/>
                    <a:pt x="311017" y="990601"/>
                    <a:pt x="317485" y="990601"/>
                  </a:cubicBezTo>
                  <a:lnTo>
                    <a:pt x="615947" y="990601"/>
                  </a:lnTo>
                  <a:cubicBezTo>
                    <a:pt x="622417" y="990601"/>
                    <a:pt x="628458" y="987368"/>
                    <a:pt x="632045" y="981987"/>
                  </a:cubicBezTo>
                  <a:cubicBezTo>
                    <a:pt x="635632" y="976605"/>
                    <a:pt x="636293" y="969785"/>
                    <a:pt x="633807" y="963814"/>
                  </a:cubicBezTo>
                  <a:lnTo>
                    <a:pt x="567640" y="804962"/>
                  </a:lnTo>
                  <a:lnTo>
                    <a:pt x="664628" y="804962"/>
                  </a:lnTo>
                  <a:cubicBezTo>
                    <a:pt x="706400" y="804962"/>
                    <a:pt x="742866" y="775275"/>
                    <a:pt x="751340" y="734376"/>
                  </a:cubicBezTo>
                  <a:lnTo>
                    <a:pt x="793694" y="530001"/>
                  </a:lnTo>
                  <a:cubicBezTo>
                    <a:pt x="795863" y="519538"/>
                    <a:pt x="789140" y="509299"/>
                    <a:pt x="778675" y="507130"/>
                  </a:cubicBezTo>
                  <a:cubicBezTo>
                    <a:pt x="768219" y="504973"/>
                    <a:pt x="757973" y="511684"/>
                    <a:pt x="755804" y="522150"/>
                  </a:cubicBezTo>
                  <a:lnTo>
                    <a:pt x="713450" y="726527"/>
                  </a:lnTo>
                  <a:cubicBezTo>
                    <a:pt x="708679" y="749554"/>
                    <a:pt x="688145" y="766269"/>
                    <a:pt x="664626" y="766269"/>
                  </a:cubicBezTo>
                  <a:lnTo>
                    <a:pt x="271609" y="766269"/>
                  </a:lnTo>
                  <a:cubicBezTo>
                    <a:pt x="257843" y="766269"/>
                    <a:pt x="244370" y="760584"/>
                    <a:pt x="234644" y="750669"/>
                  </a:cubicBezTo>
                  <a:cubicBezTo>
                    <a:pt x="225200" y="741043"/>
                    <a:pt x="220139" y="728529"/>
                    <a:pt x="220388" y="715427"/>
                  </a:cubicBezTo>
                  <a:cubicBezTo>
                    <a:pt x="220905" y="688472"/>
                    <a:pt x="243269" y="666541"/>
                    <a:pt x="270243" y="666541"/>
                  </a:cubicBezTo>
                  <a:lnTo>
                    <a:pt x="545295" y="666541"/>
                  </a:lnTo>
                  <a:cubicBezTo>
                    <a:pt x="590923" y="666541"/>
                    <a:pt x="630760" y="634112"/>
                    <a:pt x="640020" y="589435"/>
                  </a:cubicBezTo>
                  <a:lnTo>
                    <a:pt x="745907" y="78465"/>
                  </a:lnTo>
                  <a:cubicBezTo>
                    <a:pt x="748608" y="65423"/>
                    <a:pt x="756229" y="54215"/>
                    <a:pt x="767362" y="46903"/>
                  </a:cubicBezTo>
                  <a:cubicBezTo>
                    <a:pt x="778497" y="39596"/>
                    <a:pt x="791812" y="37059"/>
                    <a:pt x="804850" y="39760"/>
                  </a:cubicBezTo>
                  <a:cubicBezTo>
                    <a:pt x="817892" y="42461"/>
                    <a:pt x="829100" y="50082"/>
                    <a:pt x="836412" y="61215"/>
                  </a:cubicBezTo>
                  <a:cubicBezTo>
                    <a:pt x="843721" y="72347"/>
                    <a:pt x="846260" y="85662"/>
                    <a:pt x="843555" y="98703"/>
                  </a:cubicBezTo>
                  <a:lnTo>
                    <a:pt x="786067" y="376110"/>
                  </a:lnTo>
                  <a:cubicBezTo>
                    <a:pt x="783899" y="386573"/>
                    <a:pt x="790622" y="396811"/>
                    <a:pt x="801087" y="398980"/>
                  </a:cubicBezTo>
                  <a:cubicBezTo>
                    <a:pt x="811546" y="401149"/>
                    <a:pt x="821791" y="394426"/>
                    <a:pt x="823958" y="383961"/>
                  </a:cubicBezTo>
                  <a:lnTo>
                    <a:pt x="881446" y="106554"/>
                  </a:lnTo>
                  <a:cubicBezTo>
                    <a:pt x="886244" y="83391"/>
                    <a:pt x="881738" y="59748"/>
                    <a:pt x="868752" y="39975"/>
                  </a:cubicBezTo>
                  <a:close/>
                  <a:moveTo>
                    <a:pt x="525719" y="804960"/>
                  </a:moveTo>
                  <a:lnTo>
                    <a:pt x="586928" y="951903"/>
                  </a:lnTo>
                  <a:lnTo>
                    <a:pt x="346500" y="951903"/>
                  </a:lnTo>
                  <a:lnTo>
                    <a:pt x="407708" y="804960"/>
                  </a:lnTo>
                  <a:lnTo>
                    <a:pt x="525719" y="804960"/>
                  </a:lnTo>
                  <a:close/>
                  <a:moveTo>
                    <a:pt x="599985" y="206609"/>
                  </a:moveTo>
                  <a:cubicBezTo>
                    <a:pt x="559599" y="206609"/>
                    <a:pt x="526745" y="173752"/>
                    <a:pt x="526745" y="133368"/>
                  </a:cubicBezTo>
                  <a:lnTo>
                    <a:pt x="526745" y="116534"/>
                  </a:lnTo>
                  <a:cubicBezTo>
                    <a:pt x="526745" y="76147"/>
                    <a:pt x="559601" y="43291"/>
                    <a:pt x="599985" y="43291"/>
                  </a:cubicBezTo>
                  <a:cubicBezTo>
                    <a:pt x="640372" y="43291"/>
                    <a:pt x="673226" y="76147"/>
                    <a:pt x="673226" y="116534"/>
                  </a:cubicBezTo>
                  <a:lnTo>
                    <a:pt x="673226" y="133368"/>
                  </a:lnTo>
                  <a:cubicBezTo>
                    <a:pt x="673228" y="173752"/>
                    <a:pt x="640372" y="206609"/>
                    <a:pt x="599985" y="206609"/>
                  </a:cubicBezTo>
                  <a:close/>
                  <a:moveTo>
                    <a:pt x="668894" y="259403"/>
                  </a:moveTo>
                  <a:cubicBezTo>
                    <a:pt x="662492" y="250234"/>
                    <a:pt x="655014" y="242071"/>
                    <a:pt x="646615" y="235092"/>
                  </a:cubicBezTo>
                  <a:cubicBezTo>
                    <a:pt x="658506" y="229619"/>
                    <a:pt x="669285" y="222137"/>
                    <a:pt x="678498" y="213059"/>
                  </a:cubicBezTo>
                  <a:lnTo>
                    <a:pt x="668894" y="259403"/>
                  </a:lnTo>
                  <a:close/>
                </a:path>
              </a:pathLst>
            </a:custGeom>
            <a:grpFill/>
            <a:ln w="1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300" dirty="0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9E304DAC-E707-4946-A907-13E9F2497EC6}"/>
                </a:ext>
              </a:extLst>
            </p:cNvPr>
            <p:cNvSpPr/>
            <p:nvPr/>
          </p:nvSpPr>
          <p:spPr>
            <a:xfrm>
              <a:off x="3763773" y="1697198"/>
              <a:ext cx="38696" cy="38696"/>
            </a:xfrm>
            <a:custGeom>
              <a:avLst/>
              <a:gdLst>
                <a:gd name="connsiteX0" fmla="*/ 33026 w 38695"/>
                <a:gd name="connsiteY0" fmla="*/ 5669 h 38695"/>
                <a:gd name="connsiteX1" fmla="*/ 19348 w 38695"/>
                <a:gd name="connsiteY1" fmla="*/ 0 h 38695"/>
                <a:gd name="connsiteX2" fmla="*/ 5671 w 38695"/>
                <a:gd name="connsiteY2" fmla="*/ 5669 h 38695"/>
                <a:gd name="connsiteX3" fmla="*/ 0 w 38695"/>
                <a:gd name="connsiteY3" fmla="*/ 19348 h 38695"/>
                <a:gd name="connsiteX4" fmla="*/ 5671 w 38695"/>
                <a:gd name="connsiteY4" fmla="*/ 33026 h 38695"/>
                <a:gd name="connsiteX5" fmla="*/ 19348 w 38695"/>
                <a:gd name="connsiteY5" fmla="*/ 38695 h 38695"/>
                <a:gd name="connsiteX6" fmla="*/ 33026 w 38695"/>
                <a:gd name="connsiteY6" fmla="*/ 33026 h 38695"/>
                <a:gd name="connsiteX7" fmla="*/ 38695 w 38695"/>
                <a:gd name="connsiteY7" fmla="*/ 19348 h 38695"/>
                <a:gd name="connsiteX8" fmla="*/ 33026 w 38695"/>
                <a:gd name="connsiteY8" fmla="*/ 5669 h 3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695" h="38695">
                  <a:moveTo>
                    <a:pt x="33026" y="5669"/>
                  </a:moveTo>
                  <a:cubicBezTo>
                    <a:pt x="29430" y="2072"/>
                    <a:pt x="24438" y="0"/>
                    <a:pt x="19348" y="0"/>
                  </a:cubicBezTo>
                  <a:cubicBezTo>
                    <a:pt x="14259" y="0"/>
                    <a:pt x="9268" y="2070"/>
                    <a:pt x="5671" y="5669"/>
                  </a:cubicBezTo>
                  <a:cubicBezTo>
                    <a:pt x="2072" y="9287"/>
                    <a:pt x="0" y="14259"/>
                    <a:pt x="0" y="19348"/>
                  </a:cubicBezTo>
                  <a:cubicBezTo>
                    <a:pt x="0" y="24455"/>
                    <a:pt x="2070" y="29428"/>
                    <a:pt x="5671" y="33026"/>
                  </a:cubicBezTo>
                  <a:cubicBezTo>
                    <a:pt x="9268" y="36643"/>
                    <a:pt x="14259" y="38695"/>
                    <a:pt x="19348" y="38695"/>
                  </a:cubicBezTo>
                  <a:cubicBezTo>
                    <a:pt x="24438" y="38695"/>
                    <a:pt x="29408" y="36643"/>
                    <a:pt x="33026" y="33026"/>
                  </a:cubicBezTo>
                  <a:cubicBezTo>
                    <a:pt x="36625" y="29445"/>
                    <a:pt x="38695" y="24454"/>
                    <a:pt x="38695" y="19348"/>
                  </a:cubicBezTo>
                  <a:cubicBezTo>
                    <a:pt x="38695" y="14259"/>
                    <a:pt x="36627" y="9268"/>
                    <a:pt x="33026" y="5669"/>
                  </a:cubicBezTo>
                  <a:close/>
                </a:path>
              </a:pathLst>
            </a:custGeom>
            <a:grpFill/>
            <a:ln w="1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300" dirty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41DC33F-550D-4162-9E6E-967D2B465F39}"/>
              </a:ext>
            </a:extLst>
          </p:cNvPr>
          <p:cNvGrpSpPr/>
          <p:nvPr/>
        </p:nvGrpSpPr>
        <p:grpSpPr>
          <a:xfrm flipH="1">
            <a:off x="5481606" y="1584599"/>
            <a:ext cx="833811" cy="369748"/>
            <a:chOff x="5832848" y="2539898"/>
            <a:chExt cx="681634" cy="302266"/>
          </a:xfrm>
          <a:solidFill>
            <a:srgbClr val="0463B1"/>
          </a:solidFill>
        </p:grpSpPr>
        <p:sp>
          <p:nvSpPr>
            <p:cNvPr id="16" name="object 25">
              <a:extLst>
                <a:ext uri="{FF2B5EF4-FFF2-40B4-BE49-F238E27FC236}">
                  <a16:creationId xmlns:a16="http://schemas.microsoft.com/office/drawing/2014/main" id="{EABA9C0E-F4CB-4222-B690-704634AF6130}"/>
                </a:ext>
              </a:extLst>
            </p:cNvPr>
            <p:cNvSpPr/>
            <p:nvPr/>
          </p:nvSpPr>
          <p:spPr>
            <a:xfrm>
              <a:off x="5973650" y="2539898"/>
              <a:ext cx="540832" cy="302266"/>
            </a:xfrm>
            <a:custGeom>
              <a:avLst/>
              <a:gdLst/>
              <a:ahLst/>
              <a:cxnLst/>
              <a:rect l="l" t="t" r="r" b="b"/>
              <a:pathLst>
                <a:path w="565784" h="303529">
                  <a:moveTo>
                    <a:pt x="17057" y="209281"/>
                  </a:moveTo>
                  <a:lnTo>
                    <a:pt x="0" y="209281"/>
                  </a:lnTo>
                  <a:lnTo>
                    <a:pt x="0" y="213543"/>
                  </a:lnTo>
                  <a:lnTo>
                    <a:pt x="3291" y="229847"/>
                  </a:lnTo>
                  <a:lnTo>
                    <a:pt x="12267" y="243164"/>
                  </a:lnTo>
                  <a:lnTo>
                    <a:pt x="25581" y="252143"/>
                  </a:lnTo>
                  <a:lnTo>
                    <a:pt x="41883" y="255437"/>
                  </a:lnTo>
                  <a:lnTo>
                    <a:pt x="56479" y="255437"/>
                  </a:lnTo>
                  <a:lnTo>
                    <a:pt x="63048" y="274409"/>
                  </a:lnTo>
                  <a:lnTo>
                    <a:pt x="75512" y="289615"/>
                  </a:lnTo>
                  <a:lnTo>
                    <a:pt x="92406" y="299718"/>
                  </a:lnTo>
                  <a:lnTo>
                    <a:pt x="112268" y="303383"/>
                  </a:lnTo>
                  <a:lnTo>
                    <a:pt x="132132" y="299718"/>
                  </a:lnTo>
                  <a:lnTo>
                    <a:pt x="149030" y="289615"/>
                  </a:lnTo>
                  <a:lnTo>
                    <a:pt x="151736" y="286315"/>
                  </a:lnTo>
                  <a:lnTo>
                    <a:pt x="112363" y="286315"/>
                  </a:lnTo>
                  <a:lnTo>
                    <a:pt x="97023" y="283216"/>
                  </a:lnTo>
                  <a:lnTo>
                    <a:pt x="84492" y="274765"/>
                  </a:lnTo>
                  <a:lnTo>
                    <a:pt x="76040" y="262236"/>
                  </a:lnTo>
                  <a:lnTo>
                    <a:pt x="72940" y="246903"/>
                  </a:lnTo>
                  <a:lnTo>
                    <a:pt x="74665" y="238369"/>
                  </a:lnTo>
                  <a:lnTo>
                    <a:pt x="41883" y="238369"/>
                  </a:lnTo>
                  <a:lnTo>
                    <a:pt x="32222" y="236418"/>
                  </a:lnTo>
                  <a:lnTo>
                    <a:pt x="24330" y="231096"/>
                  </a:lnTo>
                  <a:lnTo>
                    <a:pt x="19017" y="223218"/>
                  </a:lnTo>
                  <a:lnTo>
                    <a:pt x="17057" y="213543"/>
                  </a:lnTo>
                  <a:lnTo>
                    <a:pt x="17057" y="209281"/>
                  </a:lnTo>
                  <a:close/>
                </a:path>
                <a:path w="565784" h="303529">
                  <a:moveTo>
                    <a:pt x="415754" y="255437"/>
                  </a:moveTo>
                  <a:lnTo>
                    <a:pt x="397474" y="255437"/>
                  </a:lnTo>
                  <a:lnTo>
                    <a:pt x="404049" y="274409"/>
                  </a:lnTo>
                  <a:lnTo>
                    <a:pt x="416516" y="289615"/>
                  </a:lnTo>
                  <a:lnTo>
                    <a:pt x="433411" y="299718"/>
                  </a:lnTo>
                  <a:lnTo>
                    <a:pt x="453274" y="303383"/>
                  </a:lnTo>
                  <a:lnTo>
                    <a:pt x="473136" y="299718"/>
                  </a:lnTo>
                  <a:lnTo>
                    <a:pt x="490030" y="289615"/>
                  </a:lnTo>
                  <a:lnTo>
                    <a:pt x="492735" y="286315"/>
                  </a:lnTo>
                  <a:lnTo>
                    <a:pt x="453441" y="286315"/>
                  </a:lnTo>
                  <a:lnTo>
                    <a:pt x="438108" y="283216"/>
                  </a:lnTo>
                  <a:lnTo>
                    <a:pt x="425579" y="274765"/>
                  </a:lnTo>
                  <a:lnTo>
                    <a:pt x="417129" y="262236"/>
                  </a:lnTo>
                  <a:lnTo>
                    <a:pt x="415754" y="255437"/>
                  </a:lnTo>
                  <a:close/>
                </a:path>
                <a:path w="565784" h="303529">
                  <a:moveTo>
                    <a:pt x="151901" y="207491"/>
                  </a:moveTo>
                  <a:lnTo>
                    <a:pt x="112363" y="207491"/>
                  </a:lnTo>
                  <a:lnTo>
                    <a:pt x="127694" y="210589"/>
                  </a:lnTo>
                  <a:lnTo>
                    <a:pt x="140219" y="219037"/>
                  </a:lnTo>
                  <a:lnTo>
                    <a:pt x="148666" y="231565"/>
                  </a:lnTo>
                  <a:lnTo>
                    <a:pt x="151765" y="246903"/>
                  </a:lnTo>
                  <a:lnTo>
                    <a:pt x="148666" y="262236"/>
                  </a:lnTo>
                  <a:lnTo>
                    <a:pt x="140219" y="274765"/>
                  </a:lnTo>
                  <a:lnTo>
                    <a:pt x="127694" y="283216"/>
                  </a:lnTo>
                  <a:lnTo>
                    <a:pt x="112363" y="286315"/>
                  </a:lnTo>
                  <a:lnTo>
                    <a:pt x="151736" y="286315"/>
                  </a:lnTo>
                  <a:lnTo>
                    <a:pt x="161497" y="274409"/>
                  </a:lnTo>
                  <a:lnTo>
                    <a:pt x="168068" y="255437"/>
                  </a:lnTo>
                  <a:lnTo>
                    <a:pt x="415754" y="255437"/>
                  </a:lnTo>
                  <a:lnTo>
                    <a:pt x="414029" y="246903"/>
                  </a:lnTo>
                  <a:lnTo>
                    <a:pt x="415754" y="238369"/>
                  </a:lnTo>
                  <a:lnTo>
                    <a:pt x="168246" y="238369"/>
                  </a:lnTo>
                  <a:lnTo>
                    <a:pt x="161670" y="219397"/>
                  </a:lnTo>
                  <a:lnTo>
                    <a:pt x="151901" y="207491"/>
                  </a:lnTo>
                  <a:close/>
                </a:path>
                <a:path w="565784" h="303529">
                  <a:moveTo>
                    <a:pt x="492900" y="207491"/>
                  </a:moveTo>
                  <a:lnTo>
                    <a:pt x="453441" y="207491"/>
                  </a:lnTo>
                  <a:lnTo>
                    <a:pt x="468780" y="210589"/>
                  </a:lnTo>
                  <a:lnTo>
                    <a:pt x="481312" y="219037"/>
                  </a:lnTo>
                  <a:lnTo>
                    <a:pt x="489764" y="231565"/>
                  </a:lnTo>
                  <a:lnTo>
                    <a:pt x="492864" y="246903"/>
                  </a:lnTo>
                  <a:lnTo>
                    <a:pt x="489764" y="262236"/>
                  </a:lnTo>
                  <a:lnTo>
                    <a:pt x="481312" y="274765"/>
                  </a:lnTo>
                  <a:lnTo>
                    <a:pt x="468780" y="283216"/>
                  </a:lnTo>
                  <a:lnTo>
                    <a:pt x="453441" y="286315"/>
                  </a:lnTo>
                  <a:lnTo>
                    <a:pt x="492735" y="286315"/>
                  </a:lnTo>
                  <a:lnTo>
                    <a:pt x="502494" y="274409"/>
                  </a:lnTo>
                  <a:lnTo>
                    <a:pt x="509063" y="255437"/>
                  </a:lnTo>
                  <a:lnTo>
                    <a:pt x="521952" y="255437"/>
                  </a:lnTo>
                  <a:lnTo>
                    <a:pt x="556948" y="238369"/>
                  </a:lnTo>
                  <a:lnTo>
                    <a:pt x="509241" y="238369"/>
                  </a:lnTo>
                  <a:lnTo>
                    <a:pt x="502669" y="219397"/>
                  </a:lnTo>
                  <a:lnTo>
                    <a:pt x="492900" y="207491"/>
                  </a:lnTo>
                  <a:close/>
                </a:path>
                <a:path w="565784" h="303529">
                  <a:moveTo>
                    <a:pt x="112363" y="190423"/>
                  </a:moveTo>
                  <a:lnTo>
                    <a:pt x="92446" y="194088"/>
                  </a:lnTo>
                  <a:lnTo>
                    <a:pt x="75523" y="204191"/>
                  </a:lnTo>
                  <a:lnTo>
                    <a:pt x="63050" y="219397"/>
                  </a:lnTo>
                  <a:lnTo>
                    <a:pt x="56479" y="238369"/>
                  </a:lnTo>
                  <a:lnTo>
                    <a:pt x="74665" y="238369"/>
                  </a:lnTo>
                  <a:lnTo>
                    <a:pt x="76040" y="231565"/>
                  </a:lnTo>
                  <a:lnTo>
                    <a:pt x="84492" y="219037"/>
                  </a:lnTo>
                  <a:lnTo>
                    <a:pt x="97023" y="210589"/>
                  </a:lnTo>
                  <a:lnTo>
                    <a:pt x="112363" y="207491"/>
                  </a:lnTo>
                  <a:lnTo>
                    <a:pt x="151901" y="207491"/>
                  </a:lnTo>
                  <a:lnTo>
                    <a:pt x="149194" y="204191"/>
                  </a:lnTo>
                  <a:lnTo>
                    <a:pt x="132273" y="194088"/>
                  </a:lnTo>
                  <a:lnTo>
                    <a:pt x="112363" y="190423"/>
                  </a:lnTo>
                  <a:close/>
                </a:path>
                <a:path w="565784" h="303529">
                  <a:moveTo>
                    <a:pt x="453357" y="190423"/>
                  </a:moveTo>
                  <a:lnTo>
                    <a:pt x="433447" y="194088"/>
                  </a:lnTo>
                  <a:lnTo>
                    <a:pt x="416526" y="204191"/>
                  </a:lnTo>
                  <a:lnTo>
                    <a:pt x="404050" y="219397"/>
                  </a:lnTo>
                  <a:lnTo>
                    <a:pt x="397474" y="238369"/>
                  </a:lnTo>
                  <a:lnTo>
                    <a:pt x="415754" y="238369"/>
                  </a:lnTo>
                  <a:lnTo>
                    <a:pt x="417129" y="231565"/>
                  </a:lnTo>
                  <a:lnTo>
                    <a:pt x="425579" y="219037"/>
                  </a:lnTo>
                  <a:lnTo>
                    <a:pt x="438108" y="210589"/>
                  </a:lnTo>
                  <a:lnTo>
                    <a:pt x="453441" y="207491"/>
                  </a:lnTo>
                  <a:lnTo>
                    <a:pt x="492900" y="207491"/>
                  </a:lnTo>
                  <a:lnTo>
                    <a:pt x="490193" y="204191"/>
                  </a:lnTo>
                  <a:lnTo>
                    <a:pt x="473270" y="194088"/>
                  </a:lnTo>
                  <a:lnTo>
                    <a:pt x="453357" y="190423"/>
                  </a:lnTo>
                  <a:close/>
                </a:path>
                <a:path w="565784" h="303529">
                  <a:moveTo>
                    <a:pt x="537055" y="17067"/>
                  </a:moveTo>
                  <a:lnTo>
                    <a:pt x="504204" y="17067"/>
                  </a:lnTo>
                  <a:lnTo>
                    <a:pt x="513880" y="19063"/>
                  </a:lnTo>
                  <a:lnTo>
                    <a:pt x="521781" y="24522"/>
                  </a:lnTo>
                  <a:lnTo>
                    <a:pt x="527123" y="32652"/>
                  </a:lnTo>
                  <a:lnTo>
                    <a:pt x="529125" y="42658"/>
                  </a:lnTo>
                  <a:lnTo>
                    <a:pt x="530318" y="56825"/>
                  </a:lnTo>
                  <a:lnTo>
                    <a:pt x="542088" y="160225"/>
                  </a:lnTo>
                  <a:lnTo>
                    <a:pt x="548653" y="213543"/>
                  </a:lnTo>
                  <a:lnTo>
                    <a:pt x="546693" y="223218"/>
                  </a:lnTo>
                  <a:lnTo>
                    <a:pt x="541357" y="231108"/>
                  </a:lnTo>
                  <a:lnTo>
                    <a:pt x="533466" y="236422"/>
                  </a:lnTo>
                  <a:lnTo>
                    <a:pt x="523837" y="238369"/>
                  </a:lnTo>
                  <a:lnTo>
                    <a:pt x="556948" y="238369"/>
                  </a:lnTo>
                  <a:lnTo>
                    <a:pt x="560837" y="232618"/>
                  </a:lnTo>
                  <a:lnTo>
                    <a:pt x="564347" y="222989"/>
                  </a:lnTo>
                  <a:lnTo>
                    <a:pt x="565542" y="212433"/>
                  </a:lnTo>
                  <a:lnTo>
                    <a:pt x="549250" y="78919"/>
                  </a:lnTo>
                  <a:lnTo>
                    <a:pt x="546098" y="41894"/>
                  </a:lnTo>
                  <a:lnTo>
                    <a:pt x="542799" y="25585"/>
                  </a:lnTo>
                  <a:lnTo>
                    <a:pt x="537055" y="17067"/>
                  </a:lnTo>
                  <a:close/>
                </a:path>
                <a:path w="565784" h="303529">
                  <a:moveTo>
                    <a:pt x="504204" y="0"/>
                  </a:moveTo>
                  <a:lnTo>
                    <a:pt x="41967" y="0"/>
                  </a:lnTo>
                  <a:lnTo>
                    <a:pt x="25660" y="3294"/>
                  </a:lnTo>
                  <a:lnTo>
                    <a:pt x="12346" y="12277"/>
                  </a:lnTo>
                  <a:lnTo>
                    <a:pt x="3373" y="25594"/>
                  </a:lnTo>
                  <a:lnTo>
                    <a:pt x="83" y="41894"/>
                  </a:lnTo>
                  <a:lnTo>
                    <a:pt x="83" y="46155"/>
                  </a:lnTo>
                  <a:lnTo>
                    <a:pt x="17151" y="46155"/>
                  </a:lnTo>
                  <a:lnTo>
                    <a:pt x="17151" y="41894"/>
                  </a:lnTo>
                  <a:lnTo>
                    <a:pt x="19102" y="32228"/>
                  </a:lnTo>
                  <a:lnTo>
                    <a:pt x="24423" y="24336"/>
                  </a:lnTo>
                  <a:lnTo>
                    <a:pt x="32311" y="19017"/>
                  </a:lnTo>
                  <a:lnTo>
                    <a:pt x="41967" y="17067"/>
                  </a:lnTo>
                  <a:lnTo>
                    <a:pt x="537055" y="17067"/>
                  </a:lnTo>
                  <a:lnTo>
                    <a:pt x="533813" y="12269"/>
                  </a:lnTo>
                  <a:lnTo>
                    <a:pt x="520493" y="3291"/>
                  </a:lnTo>
                  <a:lnTo>
                    <a:pt x="5042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 sz="1300" dirty="0"/>
            </a:p>
          </p:txBody>
        </p:sp>
        <p:sp>
          <p:nvSpPr>
            <p:cNvPr id="17" name="object 27">
              <a:extLst>
                <a:ext uri="{FF2B5EF4-FFF2-40B4-BE49-F238E27FC236}">
                  <a16:creationId xmlns:a16="http://schemas.microsoft.com/office/drawing/2014/main" id="{D5D0DE7C-763B-4977-A091-542B1A43A9FD}"/>
                </a:ext>
              </a:extLst>
            </p:cNvPr>
            <p:cNvSpPr/>
            <p:nvPr/>
          </p:nvSpPr>
          <p:spPr>
            <a:xfrm>
              <a:off x="5832848" y="2610426"/>
              <a:ext cx="256151" cy="116352"/>
            </a:xfrm>
            <a:custGeom>
              <a:avLst/>
              <a:gdLst/>
              <a:ahLst/>
              <a:cxnLst/>
              <a:rect l="l" t="t" r="r" b="b"/>
              <a:pathLst>
                <a:path w="267970" h="116839">
                  <a:moveTo>
                    <a:pt x="235750" y="2641"/>
                  </a:moveTo>
                  <a:lnTo>
                    <a:pt x="231152" y="0"/>
                  </a:lnTo>
                  <a:lnTo>
                    <a:pt x="98450" y="0"/>
                  </a:lnTo>
                  <a:lnTo>
                    <a:pt x="72047" y="17056"/>
                  </a:lnTo>
                  <a:lnTo>
                    <a:pt x="231152" y="17056"/>
                  </a:lnTo>
                  <a:lnTo>
                    <a:pt x="235750" y="13741"/>
                  </a:lnTo>
                  <a:lnTo>
                    <a:pt x="235750" y="2641"/>
                  </a:lnTo>
                  <a:close/>
                </a:path>
                <a:path w="267970" h="116839">
                  <a:moveTo>
                    <a:pt x="235762" y="102374"/>
                  </a:moveTo>
                  <a:lnTo>
                    <a:pt x="231152" y="99733"/>
                  </a:lnTo>
                  <a:lnTo>
                    <a:pt x="72047" y="99733"/>
                  </a:lnTo>
                  <a:lnTo>
                    <a:pt x="49949" y="116789"/>
                  </a:lnTo>
                  <a:lnTo>
                    <a:pt x="231152" y="116789"/>
                  </a:lnTo>
                  <a:lnTo>
                    <a:pt x="235762" y="113487"/>
                  </a:lnTo>
                  <a:lnTo>
                    <a:pt x="235762" y="102374"/>
                  </a:lnTo>
                  <a:close/>
                </a:path>
                <a:path w="267970" h="116839">
                  <a:moveTo>
                    <a:pt x="267690" y="52539"/>
                  </a:moveTo>
                  <a:lnTo>
                    <a:pt x="263105" y="49898"/>
                  </a:lnTo>
                  <a:lnTo>
                    <a:pt x="28752" y="49898"/>
                  </a:lnTo>
                  <a:lnTo>
                    <a:pt x="0" y="66954"/>
                  </a:lnTo>
                  <a:lnTo>
                    <a:pt x="263105" y="66954"/>
                  </a:lnTo>
                  <a:lnTo>
                    <a:pt x="267690" y="63652"/>
                  </a:lnTo>
                  <a:lnTo>
                    <a:pt x="267690" y="525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 sz="1300" dirty="0"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37F5B065-FC44-4000-A412-DB2E6BBD1FC3}"/>
                </a:ext>
              </a:extLst>
            </p:cNvPr>
            <p:cNvGrpSpPr/>
            <p:nvPr/>
          </p:nvGrpSpPr>
          <p:grpSpPr>
            <a:xfrm>
              <a:off x="6119044" y="2598709"/>
              <a:ext cx="370262" cy="67501"/>
              <a:chOff x="10224135" y="6995160"/>
              <a:chExt cx="470224" cy="85725"/>
            </a:xfrm>
            <a:grpFill/>
          </p:grpSpPr>
          <p:sp>
            <p:nvSpPr>
              <p:cNvPr id="19" name="Прямоугольник: скругленные углы 18">
                <a:extLst>
                  <a:ext uri="{FF2B5EF4-FFF2-40B4-BE49-F238E27FC236}">
                    <a16:creationId xmlns:a16="http://schemas.microsoft.com/office/drawing/2014/main" id="{2776B31E-4133-46E9-964B-53AEDBB01C54}"/>
                  </a:ext>
                </a:extLst>
              </p:cNvPr>
              <p:cNvSpPr/>
              <p:nvPr/>
            </p:nvSpPr>
            <p:spPr>
              <a:xfrm>
                <a:off x="10224135" y="6995160"/>
                <a:ext cx="140659" cy="85725"/>
              </a:xfrm>
              <a:prstGeom prst="roundRect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00" dirty="0"/>
              </a:p>
            </p:txBody>
          </p:sp>
          <p:sp>
            <p:nvSpPr>
              <p:cNvPr id="20" name="Прямоугольник: скругленные углы 19">
                <a:extLst>
                  <a:ext uri="{FF2B5EF4-FFF2-40B4-BE49-F238E27FC236}">
                    <a16:creationId xmlns:a16="http://schemas.microsoft.com/office/drawing/2014/main" id="{3E087D87-8255-47DA-BC54-658E50064F7A}"/>
                  </a:ext>
                </a:extLst>
              </p:cNvPr>
              <p:cNvSpPr/>
              <p:nvPr/>
            </p:nvSpPr>
            <p:spPr>
              <a:xfrm>
                <a:off x="10388917" y="6995160"/>
                <a:ext cx="140659" cy="85725"/>
              </a:xfrm>
              <a:prstGeom prst="roundRect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00" dirty="0"/>
              </a:p>
            </p:txBody>
          </p:sp>
          <p:sp>
            <p:nvSpPr>
              <p:cNvPr id="21" name="Прямоугольник: скругленные углы 20">
                <a:extLst>
                  <a:ext uri="{FF2B5EF4-FFF2-40B4-BE49-F238E27FC236}">
                    <a16:creationId xmlns:a16="http://schemas.microsoft.com/office/drawing/2014/main" id="{98636BDC-1884-417F-B14C-9D9EACF0FCE4}"/>
                  </a:ext>
                </a:extLst>
              </p:cNvPr>
              <p:cNvSpPr/>
              <p:nvPr/>
            </p:nvSpPr>
            <p:spPr>
              <a:xfrm>
                <a:off x="10553700" y="6995160"/>
                <a:ext cx="140659" cy="85725"/>
              </a:xfrm>
              <a:prstGeom prst="roundRect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00" dirty="0"/>
              </a:p>
            </p:txBody>
          </p:sp>
        </p:grpSp>
      </p:grpSp>
      <p:sp>
        <p:nvSpPr>
          <p:cNvPr id="22" name="Прямоугольник: скругленные углы 19">
            <a:extLst>
              <a:ext uri="{FF2B5EF4-FFF2-40B4-BE49-F238E27FC236}">
                <a16:creationId xmlns:a16="http://schemas.microsoft.com/office/drawing/2014/main" id="{D9A29484-3DFD-4D1B-9E90-FA17EC59CC21}"/>
              </a:ext>
            </a:extLst>
          </p:cNvPr>
          <p:cNvSpPr/>
          <p:nvPr/>
        </p:nvSpPr>
        <p:spPr>
          <a:xfrm>
            <a:off x="1656691" y="2748893"/>
            <a:ext cx="8306533" cy="2408871"/>
          </a:xfrm>
          <a:prstGeom prst="roundRect">
            <a:avLst>
              <a:gd name="adj" fmla="val 6767"/>
            </a:avLst>
          </a:prstGeom>
          <a:solidFill>
            <a:schemeClr val="bg1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108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spc="50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ЦИФРОВАЯ ПЛАТФОРМА ПАССАЖИРСКИХ ПЕРЕВОЗОК               </a:t>
            </a:r>
          </a:p>
        </p:txBody>
      </p:sp>
      <p:sp>
        <p:nvSpPr>
          <p:cNvPr id="23" name="Прямоугольник: скругленные углы 19">
            <a:extLst>
              <a:ext uri="{FF2B5EF4-FFF2-40B4-BE49-F238E27FC236}">
                <a16:creationId xmlns:a16="http://schemas.microsoft.com/office/drawing/2014/main" id="{E2461400-EDBA-4DE4-93EC-5997473F0A71}"/>
              </a:ext>
            </a:extLst>
          </p:cNvPr>
          <p:cNvSpPr/>
          <p:nvPr/>
        </p:nvSpPr>
        <p:spPr>
          <a:xfrm>
            <a:off x="1938754" y="3365313"/>
            <a:ext cx="1774514" cy="720000"/>
          </a:xfrm>
          <a:prstGeom prst="roundRect">
            <a:avLst/>
          </a:prstGeom>
          <a:solidFill>
            <a:srgbClr val="1FA4D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Транспортное моделирование 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и планирование</a:t>
            </a:r>
          </a:p>
        </p:txBody>
      </p:sp>
      <p:sp>
        <p:nvSpPr>
          <p:cNvPr id="24" name="Прямоугольник: скругленные углы 19">
            <a:extLst>
              <a:ext uri="{FF2B5EF4-FFF2-40B4-BE49-F238E27FC236}">
                <a16:creationId xmlns:a16="http://schemas.microsoft.com/office/drawing/2014/main" id="{7C265AA1-1B96-4FA1-87D1-DDB888089F94}"/>
              </a:ext>
            </a:extLst>
          </p:cNvPr>
          <p:cNvSpPr/>
          <p:nvPr/>
        </p:nvSpPr>
        <p:spPr>
          <a:xfrm>
            <a:off x="3945850" y="3382199"/>
            <a:ext cx="1774514" cy="720000"/>
          </a:xfrm>
          <a:prstGeom prst="roundRect">
            <a:avLst/>
          </a:prstGeom>
          <a:solidFill>
            <a:srgbClr val="1FA4D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Навигация и телеметрия транспорта</a:t>
            </a:r>
          </a:p>
        </p:txBody>
      </p:sp>
      <p:sp>
        <p:nvSpPr>
          <p:cNvPr id="25" name="Прямоугольник: скругленные углы 19">
            <a:extLst>
              <a:ext uri="{FF2B5EF4-FFF2-40B4-BE49-F238E27FC236}">
                <a16:creationId xmlns:a16="http://schemas.microsoft.com/office/drawing/2014/main" id="{018B008A-076D-4EF3-AE5B-DE675490CC80}"/>
              </a:ext>
            </a:extLst>
          </p:cNvPr>
          <p:cNvSpPr/>
          <p:nvPr/>
        </p:nvSpPr>
        <p:spPr>
          <a:xfrm>
            <a:off x="5902985" y="3386964"/>
            <a:ext cx="1774514" cy="720000"/>
          </a:xfrm>
          <a:prstGeom prst="roundRect">
            <a:avLst/>
          </a:prstGeom>
          <a:solidFill>
            <a:srgbClr val="1FA4D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Диспетчеризация транспорта</a:t>
            </a:r>
          </a:p>
        </p:txBody>
      </p:sp>
      <p:sp>
        <p:nvSpPr>
          <p:cNvPr id="26" name="Прямоугольник: скругленные углы 19">
            <a:extLst>
              <a:ext uri="{FF2B5EF4-FFF2-40B4-BE49-F238E27FC236}">
                <a16:creationId xmlns:a16="http://schemas.microsoft.com/office/drawing/2014/main" id="{E4C23924-91D2-4887-8D5C-6CFFFB4FBCE5}"/>
              </a:ext>
            </a:extLst>
          </p:cNvPr>
          <p:cNvSpPr/>
          <p:nvPr/>
        </p:nvSpPr>
        <p:spPr>
          <a:xfrm>
            <a:off x="7913282" y="3380773"/>
            <a:ext cx="1774514" cy="720000"/>
          </a:xfrm>
          <a:prstGeom prst="roundRect">
            <a:avLst/>
          </a:prstGeom>
          <a:solidFill>
            <a:srgbClr val="1176B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  <a:t>Мультимодальные (бесшовные) перевозки</a:t>
            </a:r>
          </a:p>
        </p:txBody>
      </p:sp>
      <p:sp>
        <p:nvSpPr>
          <p:cNvPr id="27" name="Прямоугольник: скругленные углы 19">
            <a:extLst>
              <a:ext uri="{FF2B5EF4-FFF2-40B4-BE49-F238E27FC236}">
                <a16:creationId xmlns:a16="http://schemas.microsoft.com/office/drawing/2014/main" id="{29A9760D-8B61-43FD-8B10-AD42E8B8A0FD}"/>
              </a:ext>
            </a:extLst>
          </p:cNvPr>
          <p:cNvSpPr/>
          <p:nvPr/>
        </p:nvSpPr>
        <p:spPr>
          <a:xfrm>
            <a:off x="2289776" y="1992006"/>
            <a:ext cx="1188776" cy="3858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spc="50" dirty="0">
                <a:solidFill>
                  <a:srgbClr val="155DAA"/>
                </a:solidFill>
                <a:latin typeface="Arial Narrow" panose="020B0606020202030204" pitchFamily="34" charset="0"/>
              </a:rPr>
              <a:t>ОРГАНИЗАТОР</a:t>
            </a:r>
          </a:p>
          <a:p>
            <a:pPr algn="ctr">
              <a:lnSpc>
                <a:spcPct val="80000"/>
              </a:lnSpc>
            </a:pPr>
            <a:r>
              <a:rPr lang="ru-RU" sz="1400" b="1" spc="50" dirty="0">
                <a:solidFill>
                  <a:srgbClr val="155DAA"/>
                </a:solidFill>
                <a:latin typeface="Arial Narrow" panose="020B0606020202030204" pitchFamily="34" charset="0"/>
              </a:rPr>
              <a:t>ПЕРЕВОЗОК</a:t>
            </a:r>
          </a:p>
        </p:txBody>
      </p:sp>
      <p:sp>
        <p:nvSpPr>
          <p:cNvPr id="28" name="Прямоугольник: скругленные углы 19">
            <a:extLst>
              <a:ext uri="{FF2B5EF4-FFF2-40B4-BE49-F238E27FC236}">
                <a16:creationId xmlns:a16="http://schemas.microsoft.com/office/drawing/2014/main" id="{310A1897-944D-4D46-9D65-6129DAF2532C}"/>
              </a:ext>
            </a:extLst>
          </p:cNvPr>
          <p:cNvSpPr/>
          <p:nvPr/>
        </p:nvSpPr>
        <p:spPr>
          <a:xfrm>
            <a:off x="5243908" y="2068505"/>
            <a:ext cx="1188776" cy="23280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spc="50" dirty="0">
                <a:solidFill>
                  <a:srgbClr val="155DAA"/>
                </a:solidFill>
                <a:latin typeface="Arial Narrow" panose="020B0606020202030204" pitchFamily="34" charset="0"/>
              </a:rPr>
              <a:t>ПЕРЕВОЗЧИК</a:t>
            </a:r>
          </a:p>
        </p:txBody>
      </p:sp>
      <p:sp>
        <p:nvSpPr>
          <p:cNvPr id="29" name="Прямоугольник: скругленные углы 19">
            <a:extLst>
              <a:ext uri="{FF2B5EF4-FFF2-40B4-BE49-F238E27FC236}">
                <a16:creationId xmlns:a16="http://schemas.microsoft.com/office/drawing/2014/main" id="{3E1DE977-D104-48DB-9FA4-8535304FA84A}"/>
              </a:ext>
            </a:extLst>
          </p:cNvPr>
          <p:cNvSpPr/>
          <p:nvPr/>
        </p:nvSpPr>
        <p:spPr>
          <a:xfrm>
            <a:off x="8373547" y="2058087"/>
            <a:ext cx="997624" cy="25363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spc="50" dirty="0">
                <a:solidFill>
                  <a:srgbClr val="155DAA"/>
                </a:solidFill>
                <a:latin typeface="Arial Narrow" panose="020B0606020202030204" pitchFamily="34" charset="0"/>
              </a:rPr>
              <a:t>ПАССАЖИР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568F94B-1BDF-4C18-B2DA-B463CB70F97D}"/>
              </a:ext>
            </a:extLst>
          </p:cNvPr>
          <p:cNvGrpSpPr/>
          <p:nvPr/>
        </p:nvGrpSpPr>
        <p:grpSpPr>
          <a:xfrm>
            <a:off x="2860931" y="2377318"/>
            <a:ext cx="5989000" cy="381563"/>
            <a:chOff x="3146974" y="2078103"/>
            <a:chExt cx="5983043" cy="478395"/>
          </a:xfrm>
        </p:grpSpPr>
        <p:cxnSp>
          <p:nvCxnSpPr>
            <p:cNvPr id="31" name="Прямая со стрелкой 30">
              <a:extLst>
                <a:ext uri="{FF2B5EF4-FFF2-40B4-BE49-F238E27FC236}">
                  <a16:creationId xmlns:a16="http://schemas.microsoft.com/office/drawing/2014/main" id="{882366AC-FAF9-4234-8559-F0C7DA4496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6974" y="2098045"/>
              <a:ext cx="0" cy="458453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>
              <a:extLst>
                <a:ext uri="{FF2B5EF4-FFF2-40B4-BE49-F238E27FC236}">
                  <a16:creationId xmlns:a16="http://schemas.microsoft.com/office/drawing/2014/main" id="{DD042EB9-F23C-4518-B63D-0E4AA39EE6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38496" y="2086143"/>
              <a:ext cx="0" cy="458453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>
              <a:extLst>
                <a:ext uri="{FF2B5EF4-FFF2-40B4-BE49-F238E27FC236}">
                  <a16:creationId xmlns:a16="http://schemas.microsoft.com/office/drawing/2014/main" id="{5F7EA045-A027-4D03-AB2A-46E773B5E7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30017" y="2078103"/>
              <a:ext cx="0" cy="466493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Прямоугольник: скругленные углы 19">
            <a:extLst>
              <a:ext uri="{FF2B5EF4-FFF2-40B4-BE49-F238E27FC236}">
                <a16:creationId xmlns:a16="http://schemas.microsoft.com/office/drawing/2014/main" id="{9CCBB412-690F-480A-AA7D-6C6BE6FCBEF3}"/>
              </a:ext>
            </a:extLst>
          </p:cNvPr>
          <p:cNvSpPr/>
          <p:nvPr/>
        </p:nvSpPr>
        <p:spPr>
          <a:xfrm>
            <a:off x="1947040" y="4247986"/>
            <a:ext cx="1774514" cy="720000"/>
          </a:xfrm>
          <a:prstGeom prst="roundRect">
            <a:avLst/>
          </a:prstGeom>
          <a:solidFill>
            <a:srgbClr val="1FA4D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Обратная связь</a:t>
            </a:r>
          </a:p>
        </p:txBody>
      </p:sp>
      <p:sp>
        <p:nvSpPr>
          <p:cNvPr id="35" name="Прямоугольник: скругленные углы 19">
            <a:extLst>
              <a:ext uri="{FF2B5EF4-FFF2-40B4-BE49-F238E27FC236}">
                <a16:creationId xmlns:a16="http://schemas.microsoft.com/office/drawing/2014/main" id="{E3813BAE-DFC8-48F2-9488-EDA680A4BC3D}"/>
              </a:ext>
            </a:extLst>
          </p:cNvPr>
          <p:cNvSpPr/>
          <p:nvPr/>
        </p:nvSpPr>
        <p:spPr>
          <a:xfrm>
            <a:off x="3967735" y="4247986"/>
            <a:ext cx="1774514" cy="720000"/>
          </a:xfrm>
          <a:prstGeom prst="roundRect">
            <a:avLst/>
          </a:prstGeom>
          <a:solidFill>
            <a:srgbClr val="1FA4D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Предиктивная аналитика </a:t>
            </a:r>
            <a:b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(Большие данные)</a:t>
            </a:r>
          </a:p>
        </p:txBody>
      </p:sp>
      <p:sp>
        <p:nvSpPr>
          <p:cNvPr id="36" name="Прямоугольник: скругленные углы 19">
            <a:extLst>
              <a:ext uri="{FF2B5EF4-FFF2-40B4-BE49-F238E27FC236}">
                <a16:creationId xmlns:a16="http://schemas.microsoft.com/office/drawing/2014/main" id="{607D267F-FE1F-4F45-A868-29C5DFAE476B}"/>
              </a:ext>
            </a:extLst>
          </p:cNvPr>
          <p:cNvSpPr/>
          <p:nvPr/>
        </p:nvSpPr>
        <p:spPr>
          <a:xfrm>
            <a:off x="5932050" y="4240997"/>
            <a:ext cx="1774514" cy="720000"/>
          </a:xfrm>
          <a:prstGeom prst="roundRect">
            <a:avLst/>
          </a:prstGeom>
          <a:solidFill>
            <a:srgbClr val="1FA4D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Учёт льгот</a:t>
            </a:r>
          </a:p>
        </p:txBody>
      </p:sp>
      <p:sp>
        <p:nvSpPr>
          <p:cNvPr id="37" name="Прямоугольник: скругленные углы 19">
            <a:extLst>
              <a:ext uri="{FF2B5EF4-FFF2-40B4-BE49-F238E27FC236}">
                <a16:creationId xmlns:a16="http://schemas.microsoft.com/office/drawing/2014/main" id="{5C5E3672-96B4-49FF-A197-0B2581F99765}"/>
              </a:ext>
            </a:extLst>
          </p:cNvPr>
          <p:cNvSpPr/>
          <p:nvPr/>
        </p:nvSpPr>
        <p:spPr>
          <a:xfrm>
            <a:off x="7870655" y="4198462"/>
            <a:ext cx="1774514" cy="720000"/>
          </a:xfrm>
          <a:prstGeom prst="roundRect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Безналичная оплата проезда</a:t>
            </a:r>
          </a:p>
        </p:txBody>
      </p:sp>
      <p:cxnSp>
        <p:nvCxnSpPr>
          <p:cNvPr id="128" name="Прямая соединительная линия 127">
            <a:extLst>
              <a:ext uri="{FF2B5EF4-FFF2-40B4-BE49-F238E27FC236}">
                <a16:creationId xmlns:a16="http://schemas.microsoft.com/office/drawing/2014/main" id="{06DE722D-8C12-4D21-9330-767375CB20A0}"/>
              </a:ext>
            </a:extLst>
          </p:cNvPr>
          <p:cNvCxnSpPr>
            <a:cxnSpLocks/>
          </p:cNvCxnSpPr>
          <p:nvPr/>
        </p:nvCxnSpPr>
        <p:spPr>
          <a:xfrm>
            <a:off x="7857380" y="5285782"/>
            <a:ext cx="1859798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 стрелкой 131">
            <a:extLst>
              <a:ext uri="{FF2B5EF4-FFF2-40B4-BE49-F238E27FC236}">
                <a16:creationId xmlns:a16="http://schemas.microsoft.com/office/drawing/2014/main" id="{7C479E74-7599-48D5-876D-2ED3B6A3EA1B}"/>
              </a:ext>
            </a:extLst>
          </p:cNvPr>
          <p:cNvCxnSpPr>
            <a:cxnSpLocks/>
          </p:cNvCxnSpPr>
          <p:nvPr/>
        </p:nvCxnSpPr>
        <p:spPr>
          <a:xfrm flipV="1">
            <a:off x="8772950" y="4944761"/>
            <a:ext cx="0" cy="341021"/>
          </a:xfrm>
          <a:prstGeom prst="straightConnector1">
            <a:avLst/>
          </a:prstGeom>
          <a:ln w="19050">
            <a:solidFill>
              <a:srgbClr val="7030A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>
            <a:extLst>
              <a:ext uri="{FF2B5EF4-FFF2-40B4-BE49-F238E27FC236}">
                <a16:creationId xmlns:a16="http://schemas.microsoft.com/office/drawing/2014/main" id="{49C0FB3B-18C3-4AFD-B423-93A5E55ABC9D}"/>
              </a:ext>
            </a:extLst>
          </p:cNvPr>
          <p:cNvCxnSpPr>
            <a:cxnSpLocks/>
          </p:cNvCxnSpPr>
          <p:nvPr/>
        </p:nvCxnSpPr>
        <p:spPr>
          <a:xfrm>
            <a:off x="7857381" y="5285782"/>
            <a:ext cx="0" cy="304800"/>
          </a:xfrm>
          <a:prstGeom prst="line">
            <a:avLst/>
          </a:prstGeom>
          <a:ln w="19050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>
            <a:extLst>
              <a:ext uri="{FF2B5EF4-FFF2-40B4-BE49-F238E27FC236}">
                <a16:creationId xmlns:a16="http://schemas.microsoft.com/office/drawing/2014/main" id="{9B241901-BDFB-40C4-AE2D-2967A043B82C}"/>
              </a:ext>
            </a:extLst>
          </p:cNvPr>
          <p:cNvCxnSpPr>
            <a:cxnSpLocks/>
          </p:cNvCxnSpPr>
          <p:nvPr/>
        </p:nvCxnSpPr>
        <p:spPr>
          <a:xfrm>
            <a:off x="9697394" y="5285782"/>
            <a:ext cx="0" cy="304800"/>
          </a:xfrm>
          <a:prstGeom prst="line">
            <a:avLst/>
          </a:prstGeom>
          <a:ln w="19050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04DF8E98-5676-4E14-978C-6CB3BDFF8F8E}"/>
              </a:ext>
            </a:extLst>
          </p:cNvPr>
          <p:cNvSpPr/>
          <p:nvPr/>
        </p:nvSpPr>
        <p:spPr>
          <a:xfrm>
            <a:off x="7009187" y="6187294"/>
            <a:ext cx="1733167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>
                <a:solidFill>
                  <a:srgbClr val="7030A0"/>
                </a:solidFill>
                <a:latin typeface="Arial Narrow" panose="020B0606020202030204" pitchFamily="34" charset="0"/>
              </a:rPr>
              <a:t>ПРОЦЕССИНГОВЫЙ </a:t>
            </a:r>
            <a:endParaRPr lang="en-US" sz="14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1400" b="1" dirty="0">
                <a:solidFill>
                  <a:srgbClr val="7030A0"/>
                </a:solidFill>
                <a:latin typeface="Arial Narrow" panose="020B0606020202030204" pitchFamily="34" charset="0"/>
              </a:rPr>
              <a:t>ЦЕНТР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283D618F-54A6-478F-9265-0BFBC96A9C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27370" y="5705158"/>
            <a:ext cx="460017" cy="460017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CA43D07A-84E0-46F8-A38E-CD2385DD7F8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75709" y="5705158"/>
            <a:ext cx="443367" cy="443367"/>
          </a:xfrm>
          <a:prstGeom prst="rect">
            <a:avLst/>
          </a:prstGeom>
        </p:spPr>
      </p:pic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A3EB3AC5-1F06-4645-A701-52DEBF4A2A50}"/>
              </a:ext>
            </a:extLst>
          </p:cNvPr>
          <p:cNvSpPr/>
          <p:nvPr/>
        </p:nvSpPr>
        <p:spPr>
          <a:xfrm>
            <a:off x="9394629" y="6187294"/>
            <a:ext cx="591829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>
                <a:solidFill>
                  <a:srgbClr val="7030A0"/>
                </a:solidFill>
                <a:latin typeface="Arial Narrow" panose="020B0606020202030204" pitchFamily="34" charset="0"/>
              </a:rPr>
              <a:t>БАНК</a:t>
            </a:r>
          </a:p>
        </p:txBody>
      </p: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E9B0F584-C21F-48BB-AC5C-5FC1AA98C0E0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1394752" y="3953329"/>
            <a:ext cx="261939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FEF3862-A405-47FD-B23A-329ED9AEFEFD}"/>
              </a:ext>
            </a:extLst>
          </p:cNvPr>
          <p:cNvSpPr/>
          <p:nvPr/>
        </p:nvSpPr>
        <p:spPr>
          <a:xfrm>
            <a:off x="272294" y="3973687"/>
            <a:ext cx="1007006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0463B1"/>
                </a:solidFill>
                <a:latin typeface="Arial Narrow" panose="020B0606020202030204" pitchFamily="34" charset="0"/>
              </a:rPr>
              <a:t>ИТС </a:t>
            </a: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0463B1"/>
                </a:solidFill>
                <a:latin typeface="Arial Narrow" panose="020B0606020202030204" pitchFamily="34" charset="0"/>
              </a:rPr>
              <a:t>РЕГИОНА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F06589B-F068-4F30-AF81-C6031FF5BA7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1610" y="3221479"/>
            <a:ext cx="712916" cy="712916"/>
          </a:xfrm>
          <a:prstGeom prst="rect">
            <a:avLst/>
          </a:prstGeom>
        </p:spPr>
      </p:pic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33A54C78-591B-4A4E-9528-9430140B708E}"/>
              </a:ext>
            </a:extLst>
          </p:cNvPr>
          <p:cNvCxnSpPr>
            <a:cxnSpLocks/>
          </p:cNvCxnSpPr>
          <p:nvPr/>
        </p:nvCxnSpPr>
        <p:spPr>
          <a:xfrm flipV="1">
            <a:off x="10155492" y="2810874"/>
            <a:ext cx="0" cy="2017843"/>
          </a:xfrm>
          <a:prstGeom prst="line">
            <a:avLst/>
          </a:prstGeom>
          <a:ln w="19050">
            <a:solidFill>
              <a:srgbClr val="0463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CBCFE0CE-359F-4E85-93F0-5B6769A31AE4}"/>
              </a:ext>
            </a:extLst>
          </p:cNvPr>
          <p:cNvCxnSpPr>
            <a:cxnSpLocks/>
          </p:cNvCxnSpPr>
          <p:nvPr/>
        </p:nvCxnSpPr>
        <p:spPr>
          <a:xfrm flipH="1">
            <a:off x="9717178" y="3755102"/>
            <a:ext cx="438313" cy="0"/>
          </a:xfrm>
          <a:prstGeom prst="straightConnector1">
            <a:avLst/>
          </a:prstGeom>
          <a:ln w="19050">
            <a:solidFill>
              <a:srgbClr val="0463B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2D3C8220-C7A4-4A72-B78A-59412943FD38}"/>
              </a:ext>
            </a:extLst>
          </p:cNvPr>
          <p:cNvCxnSpPr>
            <a:cxnSpLocks/>
          </p:cNvCxnSpPr>
          <p:nvPr/>
        </p:nvCxnSpPr>
        <p:spPr>
          <a:xfrm rot="16200000">
            <a:off x="10307891" y="4676317"/>
            <a:ext cx="0" cy="304800"/>
          </a:xfrm>
          <a:prstGeom prst="line">
            <a:avLst/>
          </a:prstGeom>
          <a:ln w="19050">
            <a:solidFill>
              <a:srgbClr val="0463B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58D301B4-8AFC-4CB7-A774-8CB5DD15EBFD}"/>
              </a:ext>
            </a:extLst>
          </p:cNvPr>
          <p:cNvCxnSpPr>
            <a:cxnSpLocks/>
          </p:cNvCxnSpPr>
          <p:nvPr/>
        </p:nvCxnSpPr>
        <p:spPr>
          <a:xfrm rot="16200000">
            <a:off x="10307891" y="2678258"/>
            <a:ext cx="0" cy="304800"/>
          </a:xfrm>
          <a:prstGeom prst="line">
            <a:avLst/>
          </a:prstGeom>
          <a:ln w="19050">
            <a:solidFill>
              <a:srgbClr val="0463B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4CA02F0F-56C2-4793-98E6-61878A72FB22}"/>
              </a:ext>
            </a:extLst>
          </p:cNvPr>
          <p:cNvCxnSpPr>
            <a:cxnSpLocks/>
          </p:cNvCxnSpPr>
          <p:nvPr/>
        </p:nvCxnSpPr>
        <p:spPr>
          <a:xfrm>
            <a:off x="10155491" y="3755102"/>
            <a:ext cx="183970" cy="0"/>
          </a:xfrm>
          <a:prstGeom prst="line">
            <a:avLst/>
          </a:prstGeom>
          <a:ln w="19050">
            <a:solidFill>
              <a:srgbClr val="0463B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18583FFA-7A2A-412F-BA86-2DF655506C3A}"/>
              </a:ext>
            </a:extLst>
          </p:cNvPr>
          <p:cNvSpPr txBox="1"/>
          <p:nvPr/>
        </p:nvSpPr>
        <p:spPr>
          <a:xfrm>
            <a:off x="10086643" y="1741855"/>
            <a:ext cx="2096475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0" kern="12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Интеграция с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иными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видами мобильности</a:t>
            </a:r>
          </a:p>
        </p:txBody>
      </p:sp>
      <p:sp>
        <p:nvSpPr>
          <p:cNvPr id="79" name="Прямоугольник: скругленные углы 19">
            <a:extLst>
              <a:ext uri="{FF2B5EF4-FFF2-40B4-BE49-F238E27FC236}">
                <a16:creationId xmlns:a16="http://schemas.microsoft.com/office/drawing/2014/main" id="{5A216EAD-D97B-410C-8FF0-1D656C85E470}"/>
              </a:ext>
            </a:extLst>
          </p:cNvPr>
          <p:cNvSpPr/>
          <p:nvPr/>
        </p:nvSpPr>
        <p:spPr>
          <a:xfrm>
            <a:off x="10506704" y="2768274"/>
            <a:ext cx="1420947" cy="32462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200" b="1" dirty="0">
                <a:solidFill>
                  <a:srgbClr val="155DAA"/>
                </a:solidFill>
                <a:latin typeface="Arial Narrow" panose="020B0606020202030204" pitchFamily="34" charset="0"/>
              </a:rPr>
              <a:t>ПРИГОРОДНОЕ СООБЩЕНИЕ</a:t>
            </a:r>
          </a:p>
        </p:txBody>
      </p:sp>
      <p:sp>
        <p:nvSpPr>
          <p:cNvPr id="81" name="Прямоугольник: скругленные углы 19">
            <a:extLst>
              <a:ext uri="{FF2B5EF4-FFF2-40B4-BE49-F238E27FC236}">
                <a16:creationId xmlns:a16="http://schemas.microsoft.com/office/drawing/2014/main" id="{01B44D27-BF09-4D3A-B163-7FE3C948E4E6}"/>
              </a:ext>
            </a:extLst>
          </p:cNvPr>
          <p:cNvSpPr/>
          <p:nvPr/>
        </p:nvSpPr>
        <p:spPr>
          <a:xfrm>
            <a:off x="10281755" y="3693597"/>
            <a:ext cx="1882918" cy="44801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200" b="1" dirty="0">
                <a:solidFill>
                  <a:srgbClr val="155DAA"/>
                </a:solidFill>
                <a:latin typeface="Arial Narrow" panose="020B0606020202030204" pitchFamily="34" charset="0"/>
              </a:rPr>
              <a:t>МЕЖМУНИЦИПАЛЬНЫЕ </a:t>
            </a:r>
          </a:p>
          <a:p>
            <a:pPr algn="ctr">
              <a:lnSpc>
                <a:spcPct val="80000"/>
              </a:lnSpc>
            </a:pPr>
            <a:r>
              <a:rPr lang="ru-RU" sz="1200" b="1" dirty="0">
                <a:solidFill>
                  <a:srgbClr val="155DAA"/>
                </a:solidFill>
                <a:latin typeface="Arial Narrow" panose="020B0606020202030204" pitchFamily="34" charset="0"/>
              </a:rPr>
              <a:t>И МЕЖРЕГИОНАЛЬНЫЕ ПЕРЕВОЗКИ</a:t>
            </a:r>
          </a:p>
        </p:txBody>
      </p: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5EFC5158-1DF8-44DC-857E-275A9FE642F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757878" y="2213606"/>
            <a:ext cx="934140" cy="511589"/>
          </a:xfrm>
          <a:prstGeom prst="rect">
            <a:avLst/>
          </a:prstGeom>
        </p:spPr>
      </p:pic>
      <p:sp>
        <p:nvSpPr>
          <p:cNvPr id="88" name="Рисунок 146">
            <a:extLst>
              <a:ext uri="{FF2B5EF4-FFF2-40B4-BE49-F238E27FC236}">
                <a16:creationId xmlns:a16="http://schemas.microsoft.com/office/drawing/2014/main" id="{CE68ED13-3703-45E7-9E13-1050757D6D33}"/>
              </a:ext>
            </a:extLst>
          </p:cNvPr>
          <p:cNvSpPr/>
          <p:nvPr/>
        </p:nvSpPr>
        <p:spPr>
          <a:xfrm>
            <a:off x="11013857" y="3208421"/>
            <a:ext cx="395889" cy="421363"/>
          </a:xfrm>
          <a:custGeom>
            <a:avLst/>
            <a:gdLst>
              <a:gd name="connsiteX0" fmla="*/ 21608 w 306582"/>
              <a:gd name="connsiteY0" fmla="*/ 145932 h 326310"/>
              <a:gd name="connsiteX1" fmla="*/ 21608 w 306582"/>
              <a:gd name="connsiteY1" fmla="*/ 284347 h 326310"/>
              <a:gd name="connsiteX2" fmla="*/ 38832 w 306582"/>
              <a:gd name="connsiteY2" fmla="*/ 301571 h 326310"/>
              <a:gd name="connsiteX3" fmla="*/ 38832 w 306582"/>
              <a:gd name="connsiteY3" fmla="*/ 301571 h 326310"/>
              <a:gd name="connsiteX4" fmla="*/ 38832 w 306582"/>
              <a:gd name="connsiteY4" fmla="*/ 320047 h 326310"/>
              <a:gd name="connsiteX5" fmla="*/ 45095 w 306582"/>
              <a:gd name="connsiteY5" fmla="*/ 326311 h 326310"/>
              <a:gd name="connsiteX6" fmla="*/ 68269 w 306582"/>
              <a:gd name="connsiteY6" fmla="*/ 326311 h 326310"/>
              <a:gd name="connsiteX7" fmla="*/ 91129 w 306582"/>
              <a:gd name="connsiteY7" fmla="*/ 326311 h 326310"/>
              <a:gd name="connsiteX8" fmla="*/ 97392 w 306582"/>
              <a:gd name="connsiteY8" fmla="*/ 320047 h 326310"/>
              <a:gd name="connsiteX9" fmla="*/ 97392 w 306582"/>
              <a:gd name="connsiteY9" fmla="*/ 301571 h 326310"/>
              <a:gd name="connsiteX10" fmla="*/ 209816 w 306582"/>
              <a:gd name="connsiteY10" fmla="*/ 301571 h 326310"/>
              <a:gd name="connsiteX11" fmla="*/ 209816 w 306582"/>
              <a:gd name="connsiteY11" fmla="*/ 320047 h 326310"/>
              <a:gd name="connsiteX12" fmla="*/ 216079 w 306582"/>
              <a:gd name="connsiteY12" fmla="*/ 326311 h 326310"/>
              <a:gd name="connsiteX13" fmla="*/ 262113 w 306582"/>
              <a:gd name="connsiteY13" fmla="*/ 326311 h 326310"/>
              <a:gd name="connsiteX14" fmla="*/ 268377 w 306582"/>
              <a:gd name="connsiteY14" fmla="*/ 320047 h 326310"/>
              <a:gd name="connsiteX15" fmla="*/ 268377 w 306582"/>
              <a:gd name="connsiteY15" fmla="*/ 301571 h 326310"/>
              <a:gd name="connsiteX16" fmla="*/ 268377 w 306582"/>
              <a:gd name="connsiteY16" fmla="*/ 301571 h 326310"/>
              <a:gd name="connsiteX17" fmla="*/ 285913 w 306582"/>
              <a:gd name="connsiteY17" fmla="*/ 284035 h 326310"/>
              <a:gd name="connsiteX18" fmla="*/ 285913 w 306582"/>
              <a:gd name="connsiteY18" fmla="*/ 145932 h 326310"/>
              <a:gd name="connsiteX19" fmla="*/ 302152 w 306582"/>
              <a:gd name="connsiteY19" fmla="*/ 145932 h 326310"/>
              <a:gd name="connsiteX20" fmla="*/ 306582 w 306582"/>
              <a:gd name="connsiteY20" fmla="*/ 141502 h 326310"/>
              <a:gd name="connsiteX21" fmla="*/ 306582 w 306582"/>
              <a:gd name="connsiteY21" fmla="*/ 81467 h 326310"/>
              <a:gd name="connsiteX22" fmla="*/ 302152 w 306582"/>
              <a:gd name="connsiteY22" fmla="*/ 77037 h 326310"/>
              <a:gd name="connsiteX23" fmla="*/ 285913 w 306582"/>
              <a:gd name="connsiteY23" fmla="*/ 77037 h 326310"/>
              <a:gd name="connsiteX24" fmla="*/ 285913 w 306582"/>
              <a:gd name="connsiteY24" fmla="*/ 22152 h 326310"/>
              <a:gd name="connsiteX25" fmla="*/ 263761 w 306582"/>
              <a:gd name="connsiteY25" fmla="*/ 0 h 326310"/>
              <a:gd name="connsiteX26" fmla="*/ 43760 w 306582"/>
              <a:gd name="connsiteY26" fmla="*/ 0 h 326310"/>
              <a:gd name="connsiteX27" fmla="*/ 21608 w 306582"/>
              <a:gd name="connsiteY27" fmla="*/ 22152 h 326310"/>
              <a:gd name="connsiteX28" fmla="*/ 21608 w 306582"/>
              <a:gd name="connsiteY28" fmla="*/ 77037 h 326310"/>
              <a:gd name="connsiteX29" fmla="*/ 4430 w 306582"/>
              <a:gd name="connsiteY29" fmla="*/ 77037 h 326310"/>
              <a:gd name="connsiteX30" fmla="*/ 0 w 306582"/>
              <a:gd name="connsiteY30" fmla="*/ 81467 h 326310"/>
              <a:gd name="connsiteX31" fmla="*/ 0 w 306582"/>
              <a:gd name="connsiteY31" fmla="*/ 141502 h 326310"/>
              <a:gd name="connsiteX32" fmla="*/ 4430 w 306582"/>
              <a:gd name="connsiteY32" fmla="*/ 145932 h 326310"/>
              <a:gd name="connsiteX33" fmla="*/ 21608 w 306582"/>
              <a:gd name="connsiteY33" fmla="*/ 145932 h 326310"/>
              <a:gd name="connsiteX34" fmla="*/ 51404 w 306582"/>
              <a:gd name="connsiteY34" fmla="*/ 50418 h 326310"/>
              <a:gd name="connsiteX35" fmla="*/ 46974 w 306582"/>
              <a:gd name="connsiteY35" fmla="*/ 54849 h 326310"/>
              <a:gd name="connsiteX36" fmla="*/ 46974 w 306582"/>
              <a:gd name="connsiteY36" fmla="*/ 223862 h 326310"/>
              <a:gd name="connsiteX37" fmla="*/ 51404 w 306582"/>
              <a:gd name="connsiteY37" fmla="*/ 228292 h 326310"/>
              <a:gd name="connsiteX38" fmla="*/ 256117 w 306582"/>
              <a:gd name="connsiteY38" fmla="*/ 228292 h 326310"/>
              <a:gd name="connsiteX39" fmla="*/ 260548 w 306582"/>
              <a:gd name="connsiteY39" fmla="*/ 223862 h 326310"/>
              <a:gd name="connsiteX40" fmla="*/ 260548 w 306582"/>
              <a:gd name="connsiteY40" fmla="*/ 137385 h 326310"/>
              <a:gd name="connsiteX41" fmla="*/ 260548 w 306582"/>
              <a:gd name="connsiteY41" fmla="*/ 54849 h 326310"/>
              <a:gd name="connsiteX42" fmla="*/ 256117 w 306582"/>
              <a:gd name="connsiteY42" fmla="*/ 50418 h 326310"/>
              <a:gd name="connsiteX43" fmla="*/ 51404 w 306582"/>
              <a:gd name="connsiteY43" fmla="*/ 50418 h 326310"/>
              <a:gd name="connsiteX44" fmla="*/ 110232 w 306582"/>
              <a:gd name="connsiteY44" fmla="*/ 31003 h 326310"/>
              <a:gd name="connsiteX45" fmla="*/ 110232 w 306582"/>
              <a:gd name="connsiteY45" fmla="*/ 20042 h 326310"/>
              <a:gd name="connsiteX46" fmla="*/ 113364 w 306582"/>
              <a:gd name="connsiteY46" fmla="*/ 16911 h 326310"/>
              <a:gd name="connsiteX47" fmla="*/ 194159 w 306582"/>
              <a:gd name="connsiteY47" fmla="*/ 16911 h 326310"/>
              <a:gd name="connsiteX48" fmla="*/ 197290 w 306582"/>
              <a:gd name="connsiteY48" fmla="*/ 20042 h 326310"/>
              <a:gd name="connsiteX49" fmla="*/ 197290 w 306582"/>
              <a:gd name="connsiteY49" fmla="*/ 31003 h 326310"/>
              <a:gd name="connsiteX50" fmla="*/ 194159 w 306582"/>
              <a:gd name="connsiteY50" fmla="*/ 34134 h 326310"/>
              <a:gd name="connsiteX51" fmla="*/ 113364 w 306582"/>
              <a:gd name="connsiteY51" fmla="*/ 34134 h 326310"/>
              <a:gd name="connsiteX52" fmla="*/ 110232 w 306582"/>
              <a:gd name="connsiteY52" fmla="*/ 31003 h 326310"/>
              <a:gd name="connsiteX53" fmla="*/ 90503 w 306582"/>
              <a:gd name="connsiteY53" fmla="*/ 264932 h 326310"/>
              <a:gd name="connsiteX54" fmla="*/ 68582 w 306582"/>
              <a:gd name="connsiteY54" fmla="*/ 286853 h 326310"/>
              <a:gd name="connsiteX55" fmla="*/ 46661 w 306582"/>
              <a:gd name="connsiteY55" fmla="*/ 264932 h 326310"/>
              <a:gd name="connsiteX56" fmla="*/ 68582 w 306582"/>
              <a:gd name="connsiteY56" fmla="*/ 243010 h 326310"/>
              <a:gd name="connsiteX57" fmla="*/ 90503 w 306582"/>
              <a:gd name="connsiteY57" fmla="*/ 264932 h 326310"/>
              <a:gd name="connsiteX58" fmla="*/ 260548 w 306582"/>
              <a:gd name="connsiteY58" fmla="*/ 265244 h 326310"/>
              <a:gd name="connsiteX59" fmla="*/ 238001 w 306582"/>
              <a:gd name="connsiteY59" fmla="*/ 287166 h 326310"/>
              <a:gd name="connsiteX60" fmla="*/ 216706 w 306582"/>
              <a:gd name="connsiteY60" fmla="*/ 265244 h 326310"/>
              <a:gd name="connsiteX61" fmla="*/ 238627 w 306582"/>
              <a:gd name="connsiteY61" fmla="*/ 243324 h 326310"/>
              <a:gd name="connsiteX62" fmla="*/ 260548 w 306582"/>
              <a:gd name="connsiteY62" fmla="*/ 265244 h 326310"/>
              <a:gd name="connsiteX63" fmla="*/ 110858 w 306582"/>
              <a:gd name="connsiteY63" fmla="*/ 270569 h 326310"/>
              <a:gd name="connsiteX64" fmla="*/ 110858 w 306582"/>
              <a:gd name="connsiteY64" fmla="*/ 259608 h 326310"/>
              <a:gd name="connsiteX65" fmla="*/ 113990 w 306582"/>
              <a:gd name="connsiteY65" fmla="*/ 256477 h 326310"/>
              <a:gd name="connsiteX66" fmla="*/ 194784 w 306582"/>
              <a:gd name="connsiteY66" fmla="*/ 256477 h 326310"/>
              <a:gd name="connsiteX67" fmla="*/ 197916 w 306582"/>
              <a:gd name="connsiteY67" fmla="*/ 259608 h 326310"/>
              <a:gd name="connsiteX68" fmla="*/ 197916 w 306582"/>
              <a:gd name="connsiteY68" fmla="*/ 270569 h 326310"/>
              <a:gd name="connsiteX69" fmla="*/ 194784 w 306582"/>
              <a:gd name="connsiteY69" fmla="*/ 273700 h 326310"/>
              <a:gd name="connsiteX70" fmla="*/ 113990 w 306582"/>
              <a:gd name="connsiteY70" fmla="*/ 273700 h 326310"/>
              <a:gd name="connsiteX71" fmla="*/ 110858 w 306582"/>
              <a:gd name="connsiteY71" fmla="*/ 270569 h 32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06582" h="326310">
                <a:moveTo>
                  <a:pt x="21608" y="145932"/>
                </a:moveTo>
                <a:lnTo>
                  <a:pt x="21608" y="284347"/>
                </a:lnTo>
                <a:cubicBezTo>
                  <a:pt x="21608" y="293860"/>
                  <a:pt x="29319" y="301571"/>
                  <a:pt x="38832" y="301571"/>
                </a:cubicBezTo>
                <a:lnTo>
                  <a:pt x="38832" y="301571"/>
                </a:lnTo>
                <a:lnTo>
                  <a:pt x="38832" y="320047"/>
                </a:lnTo>
                <a:cubicBezTo>
                  <a:pt x="38832" y="323506"/>
                  <a:pt x="41636" y="326311"/>
                  <a:pt x="45095" y="326311"/>
                </a:cubicBezTo>
                <a:lnTo>
                  <a:pt x="68269" y="326311"/>
                </a:lnTo>
                <a:lnTo>
                  <a:pt x="91129" y="326311"/>
                </a:lnTo>
                <a:cubicBezTo>
                  <a:pt x="94589" y="326311"/>
                  <a:pt x="97392" y="323506"/>
                  <a:pt x="97392" y="320047"/>
                </a:cubicBezTo>
                <a:lnTo>
                  <a:pt x="97392" y="301571"/>
                </a:lnTo>
                <a:lnTo>
                  <a:pt x="209816" y="301571"/>
                </a:lnTo>
                <a:lnTo>
                  <a:pt x="209816" y="320047"/>
                </a:lnTo>
                <a:cubicBezTo>
                  <a:pt x="209816" y="323506"/>
                  <a:pt x="212620" y="326311"/>
                  <a:pt x="216079" y="326311"/>
                </a:cubicBezTo>
                <a:lnTo>
                  <a:pt x="262113" y="326311"/>
                </a:lnTo>
                <a:cubicBezTo>
                  <a:pt x="265573" y="326311"/>
                  <a:pt x="268377" y="323506"/>
                  <a:pt x="268377" y="320047"/>
                </a:cubicBezTo>
                <a:lnTo>
                  <a:pt x="268377" y="301571"/>
                </a:lnTo>
                <a:lnTo>
                  <a:pt x="268377" y="301571"/>
                </a:lnTo>
                <a:cubicBezTo>
                  <a:pt x="278062" y="301571"/>
                  <a:pt x="285913" y="293720"/>
                  <a:pt x="285913" y="284035"/>
                </a:cubicBezTo>
                <a:lnTo>
                  <a:pt x="285913" y="145932"/>
                </a:lnTo>
                <a:lnTo>
                  <a:pt x="302152" y="145932"/>
                </a:lnTo>
                <a:cubicBezTo>
                  <a:pt x="304598" y="145932"/>
                  <a:pt x="306582" y="143948"/>
                  <a:pt x="306582" y="141502"/>
                </a:cubicBezTo>
                <a:lnTo>
                  <a:pt x="306582" y="81467"/>
                </a:lnTo>
                <a:cubicBezTo>
                  <a:pt x="306582" y="79020"/>
                  <a:pt x="304598" y="77037"/>
                  <a:pt x="302152" y="77037"/>
                </a:cubicBezTo>
                <a:lnTo>
                  <a:pt x="285913" y="77037"/>
                </a:lnTo>
                <a:lnTo>
                  <a:pt x="285913" y="22152"/>
                </a:lnTo>
                <a:cubicBezTo>
                  <a:pt x="285913" y="9918"/>
                  <a:pt x="275996" y="0"/>
                  <a:pt x="263761" y="0"/>
                </a:cubicBezTo>
                <a:lnTo>
                  <a:pt x="43760" y="0"/>
                </a:lnTo>
                <a:cubicBezTo>
                  <a:pt x="31526" y="0"/>
                  <a:pt x="21608" y="9918"/>
                  <a:pt x="21608" y="22152"/>
                </a:cubicBezTo>
                <a:lnTo>
                  <a:pt x="21608" y="77037"/>
                </a:lnTo>
                <a:lnTo>
                  <a:pt x="4430" y="77037"/>
                </a:lnTo>
                <a:cubicBezTo>
                  <a:pt x="1984" y="77037"/>
                  <a:pt x="0" y="79020"/>
                  <a:pt x="0" y="81467"/>
                </a:cubicBezTo>
                <a:lnTo>
                  <a:pt x="0" y="141502"/>
                </a:lnTo>
                <a:cubicBezTo>
                  <a:pt x="0" y="143948"/>
                  <a:pt x="1984" y="145932"/>
                  <a:pt x="4430" y="145932"/>
                </a:cubicBezTo>
                <a:lnTo>
                  <a:pt x="21608" y="145932"/>
                </a:lnTo>
                <a:close/>
                <a:moveTo>
                  <a:pt x="51404" y="50418"/>
                </a:moveTo>
                <a:cubicBezTo>
                  <a:pt x="48957" y="50418"/>
                  <a:pt x="46974" y="52402"/>
                  <a:pt x="46974" y="54849"/>
                </a:cubicBezTo>
                <a:lnTo>
                  <a:pt x="46974" y="223862"/>
                </a:lnTo>
                <a:cubicBezTo>
                  <a:pt x="46974" y="226309"/>
                  <a:pt x="48957" y="228292"/>
                  <a:pt x="51404" y="228292"/>
                </a:cubicBezTo>
                <a:lnTo>
                  <a:pt x="256117" y="228292"/>
                </a:lnTo>
                <a:cubicBezTo>
                  <a:pt x="258565" y="228292"/>
                  <a:pt x="260548" y="226309"/>
                  <a:pt x="260548" y="223862"/>
                </a:cubicBezTo>
                <a:lnTo>
                  <a:pt x="260548" y="137385"/>
                </a:lnTo>
                <a:lnTo>
                  <a:pt x="260548" y="54849"/>
                </a:lnTo>
                <a:cubicBezTo>
                  <a:pt x="260548" y="52402"/>
                  <a:pt x="258565" y="50418"/>
                  <a:pt x="256117" y="50418"/>
                </a:cubicBezTo>
                <a:lnTo>
                  <a:pt x="51404" y="50418"/>
                </a:lnTo>
                <a:close/>
                <a:moveTo>
                  <a:pt x="110232" y="31003"/>
                </a:moveTo>
                <a:lnTo>
                  <a:pt x="110232" y="20042"/>
                </a:lnTo>
                <a:cubicBezTo>
                  <a:pt x="110232" y="18312"/>
                  <a:pt x="111634" y="16911"/>
                  <a:pt x="113364" y="16911"/>
                </a:cubicBezTo>
                <a:lnTo>
                  <a:pt x="194159" y="16911"/>
                </a:lnTo>
                <a:cubicBezTo>
                  <a:pt x="195888" y="16911"/>
                  <a:pt x="197290" y="18312"/>
                  <a:pt x="197290" y="20042"/>
                </a:cubicBezTo>
                <a:lnTo>
                  <a:pt x="197290" y="31003"/>
                </a:lnTo>
                <a:cubicBezTo>
                  <a:pt x="197290" y="32732"/>
                  <a:pt x="195888" y="34134"/>
                  <a:pt x="194159" y="34134"/>
                </a:cubicBezTo>
                <a:lnTo>
                  <a:pt x="113364" y="34134"/>
                </a:lnTo>
                <a:cubicBezTo>
                  <a:pt x="111634" y="34134"/>
                  <a:pt x="110232" y="32732"/>
                  <a:pt x="110232" y="31003"/>
                </a:cubicBezTo>
                <a:close/>
                <a:moveTo>
                  <a:pt x="90503" y="264932"/>
                </a:moveTo>
                <a:cubicBezTo>
                  <a:pt x="90503" y="277038"/>
                  <a:pt x="80688" y="286853"/>
                  <a:pt x="68582" y="286853"/>
                </a:cubicBezTo>
                <a:cubicBezTo>
                  <a:pt x="56475" y="286853"/>
                  <a:pt x="46661" y="277038"/>
                  <a:pt x="46661" y="264932"/>
                </a:cubicBezTo>
                <a:cubicBezTo>
                  <a:pt x="46661" y="252825"/>
                  <a:pt x="56475" y="243010"/>
                  <a:pt x="68582" y="243010"/>
                </a:cubicBezTo>
                <a:cubicBezTo>
                  <a:pt x="80688" y="243010"/>
                  <a:pt x="90503" y="252825"/>
                  <a:pt x="90503" y="264932"/>
                </a:cubicBezTo>
                <a:close/>
                <a:moveTo>
                  <a:pt x="260548" y="265244"/>
                </a:moveTo>
                <a:cubicBezTo>
                  <a:pt x="260548" y="277352"/>
                  <a:pt x="250107" y="287166"/>
                  <a:pt x="238001" y="287166"/>
                </a:cubicBezTo>
                <a:cubicBezTo>
                  <a:pt x="225893" y="287166"/>
                  <a:pt x="216706" y="277352"/>
                  <a:pt x="216706" y="265244"/>
                </a:cubicBezTo>
                <a:cubicBezTo>
                  <a:pt x="216706" y="253138"/>
                  <a:pt x="226520" y="243324"/>
                  <a:pt x="238627" y="243324"/>
                </a:cubicBezTo>
                <a:cubicBezTo>
                  <a:pt x="250734" y="243324"/>
                  <a:pt x="260548" y="253138"/>
                  <a:pt x="260548" y="265244"/>
                </a:cubicBezTo>
                <a:close/>
                <a:moveTo>
                  <a:pt x="110858" y="270569"/>
                </a:moveTo>
                <a:lnTo>
                  <a:pt x="110858" y="259608"/>
                </a:lnTo>
                <a:cubicBezTo>
                  <a:pt x="110858" y="257878"/>
                  <a:pt x="112260" y="256477"/>
                  <a:pt x="113990" y="256477"/>
                </a:cubicBezTo>
                <a:lnTo>
                  <a:pt x="194784" y="256477"/>
                </a:lnTo>
                <a:cubicBezTo>
                  <a:pt x="196514" y="256477"/>
                  <a:pt x="197916" y="257878"/>
                  <a:pt x="197916" y="259608"/>
                </a:cubicBezTo>
                <a:lnTo>
                  <a:pt x="197916" y="270569"/>
                </a:lnTo>
                <a:cubicBezTo>
                  <a:pt x="197916" y="272298"/>
                  <a:pt x="196514" y="273700"/>
                  <a:pt x="194784" y="273700"/>
                </a:cubicBezTo>
                <a:lnTo>
                  <a:pt x="113990" y="273700"/>
                </a:lnTo>
                <a:cubicBezTo>
                  <a:pt x="112260" y="273700"/>
                  <a:pt x="110858" y="272298"/>
                  <a:pt x="110858" y="270569"/>
                </a:cubicBezTo>
                <a:close/>
              </a:path>
            </a:pathLst>
          </a:custGeom>
          <a:solidFill>
            <a:srgbClr val="0463B1"/>
          </a:solidFill>
          <a:ln w="8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614FC84-BC68-4573-A609-4627BD2B6517}"/>
              </a:ext>
            </a:extLst>
          </p:cNvPr>
          <p:cNvSpPr txBox="1"/>
          <p:nvPr/>
        </p:nvSpPr>
        <p:spPr>
          <a:xfrm>
            <a:off x="49160" y="313018"/>
            <a:ext cx="58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4</a:t>
            </a: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850334C-D26F-4D6E-8AEE-A12973BAF61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634320" y="1440991"/>
            <a:ext cx="487046" cy="48704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7F891FD-58A9-406D-A603-46BD50B49214}"/>
              </a:ext>
            </a:extLst>
          </p:cNvPr>
          <p:cNvSpPr/>
          <p:nvPr/>
        </p:nvSpPr>
        <p:spPr>
          <a:xfrm>
            <a:off x="10651286" y="4651963"/>
            <a:ext cx="1199366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b="1" dirty="0">
                <a:solidFill>
                  <a:srgbClr val="155DAA"/>
                </a:solidFill>
                <a:latin typeface="Arial Narrow" panose="020B0606020202030204" pitchFamily="34" charset="0"/>
              </a:rPr>
              <a:t>ПРОЧИЕ ВИДЫ</a:t>
            </a:r>
          </a:p>
          <a:p>
            <a:pPr algn="ctr">
              <a:lnSpc>
                <a:spcPct val="80000"/>
              </a:lnSpc>
            </a:pPr>
            <a:r>
              <a:rPr lang="ru-RU" sz="1200" b="1" dirty="0">
                <a:solidFill>
                  <a:srgbClr val="155DAA"/>
                </a:solidFill>
                <a:latin typeface="Arial Narrow" panose="020B0606020202030204" pitchFamily="34" charset="0"/>
              </a:rPr>
              <a:t>МОБИЛЬНОСТИ</a:t>
            </a: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19AECA48-ACB2-40A5-A94B-C8427029E93D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348265" y="2810425"/>
            <a:ext cx="1130033" cy="456277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1FEF18DB-EE90-4B46-A8DF-3C0CB4E5E429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013857" y="4180564"/>
            <a:ext cx="459468" cy="45946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C5C78354-7C67-4452-9031-CAF34CC30CF6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589277" y="289298"/>
            <a:ext cx="1301438" cy="525487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189796F-AF3C-4A53-9100-DD02BAC9501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220" y="248276"/>
            <a:ext cx="607532" cy="60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55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FD2477BA-F781-46C2-A5D3-EA7DD817E59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23580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Слайд think-cell" r:id="rId4" imgW="425" imgH="424" progId="TCLayout.ActiveDocument.1">
                  <p:embed/>
                </p:oleObj>
              </mc:Choice>
              <mc:Fallback>
                <p:oleObj name="Слайд think-cell" r:id="rId4" imgW="425" imgH="424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FD2477BA-F781-46C2-A5D3-EA7DD817E5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EC15F9E-08D2-4FE3-ADCB-50AD0EE6D5F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32"/>
            <a:ext cx="9582725" cy="2947514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82DC8C11-97D1-49B3-8882-7269623D7C77}"/>
              </a:ext>
            </a:extLst>
          </p:cNvPr>
          <p:cNvSpPr/>
          <p:nvPr/>
        </p:nvSpPr>
        <p:spPr>
          <a:xfrm>
            <a:off x="4112825" y="2198212"/>
            <a:ext cx="3115424" cy="311542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A3D65FB-01F7-45CA-AB43-2110B68561D2}"/>
              </a:ext>
            </a:extLst>
          </p:cNvPr>
          <p:cNvCxnSpPr/>
          <p:nvPr/>
        </p:nvCxnSpPr>
        <p:spPr>
          <a:xfrm>
            <a:off x="587830" y="304338"/>
            <a:ext cx="0" cy="52322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748C158-6FEE-4BDA-B08A-A54167066073}"/>
              </a:ext>
            </a:extLst>
          </p:cNvPr>
          <p:cNvSpPr/>
          <p:nvPr/>
        </p:nvSpPr>
        <p:spPr>
          <a:xfrm>
            <a:off x="717336" y="377545"/>
            <a:ext cx="77491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ОСНОВНЫЕ ЗАДАЧИ ЦИФРОВОЙ ПЛАТФОРМЫ ДАТАПАКС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7188182-9F74-4139-8F2F-401193892154}"/>
              </a:ext>
            </a:extLst>
          </p:cNvPr>
          <p:cNvSpPr/>
          <p:nvPr/>
        </p:nvSpPr>
        <p:spPr>
          <a:xfrm>
            <a:off x="751203" y="1313414"/>
            <a:ext cx="44694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      ПЛАНИРОВАНИЕ И МОДЕЛИРОВАНИЕ</a:t>
            </a:r>
          </a:p>
          <a:p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      ТРАНСПОРТНОЙ СИСТЕМЫ</a:t>
            </a:r>
          </a:p>
          <a:p>
            <a:pPr marL="285750" indent="-285750">
              <a:buClr>
                <a:srgbClr val="0463B1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транспортное моделирование; </a:t>
            </a:r>
          </a:p>
          <a:p>
            <a:pPr marL="285750" indent="-285750">
              <a:buClr>
                <a:srgbClr val="0463B1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планирование расписания                                                и тарифного меню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F00C2D5-0094-47E8-8B18-F8034D9CA57F}"/>
              </a:ext>
            </a:extLst>
          </p:cNvPr>
          <p:cNvSpPr/>
          <p:nvPr/>
        </p:nvSpPr>
        <p:spPr>
          <a:xfrm>
            <a:off x="810502" y="3974596"/>
            <a:ext cx="38937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B0F0"/>
                </a:solidFill>
                <a:latin typeface="Arial Narrow" panose="020B0606020202030204" pitchFamily="34" charset="0"/>
              </a:rPr>
              <a:t>      МОНИТОРИНГ </a:t>
            </a:r>
          </a:p>
          <a:p>
            <a:r>
              <a:rPr lang="ru-RU" sz="1600" b="1" dirty="0">
                <a:solidFill>
                  <a:srgbClr val="00B0F0"/>
                </a:solidFill>
                <a:latin typeface="Arial Narrow" panose="020B0606020202030204" pitchFamily="34" charset="0"/>
              </a:rPr>
              <a:t>      И УПРАВЛЕНИЕ ПЕРЕВОЗКАМИ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мониторинг перевозок                 </a:t>
            </a:r>
          </a:p>
          <a:p>
            <a:pPr>
              <a:buClr>
                <a:srgbClr val="00B0F0"/>
              </a:buClr>
            </a:pPr>
            <a:r>
              <a:rPr lang="ru-RU" sz="1600" dirty="0">
                <a:latin typeface="Arial Narrow" panose="020B0606020202030204" pitchFamily="34" charset="0"/>
              </a:rPr>
              <a:t>      и диспетчерское управление;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мониторинг пассажиропотока</a:t>
            </a:r>
          </a:p>
          <a:p>
            <a:pPr>
              <a:buClr>
                <a:srgbClr val="00B0F0"/>
              </a:buClr>
            </a:pPr>
            <a:r>
              <a:rPr lang="ru-RU" sz="1600" dirty="0">
                <a:latin typeface="Arial Narrow" panose="020B0606020202030204" pitchFamily="34" charset="0"/>
              </a:rPr>
              <a:t>      и оплаты проезда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C6BC2F4-EAC5-4A6C-8CE7-F2291D5199F8}"/>
              </a:ext>
            </a:extLst>
          </p:cNvPr>
          <p:cNvSpPr/>
          <p:nvPr/>
        </p:nvSpPr>
        <p:spPr>
          <a:xfrm>
            <a:off x="8277546" y="1274882"/>
            <a:ext cx="37663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    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КОНТРОЛЬ И УЧЕТ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контроль выполнения транспортной работы и осуществление взаиморасчётов                     </a:t>
            </a:r>
          </a:p>
          <a:p>
            <a:r>
              <a:rPr lang="ru-RU" sz="1600" dirty="0">
                <a:latin typeface="Arial Narrow" panose="020B0606020202030204" pitchFamily="34" charset="0"/>
              </a:rPr>
              <a:t>      с перевозчиками;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контроль собранной билетной выручки       </a:t>
            </a:r>
          </a:p>
          <a:p>
            <a:r>
              <a:rPr lang="ru-RU" sz="1600" dirty="0">
                <a:latin typeface="Arial Narrow" panose="020B0606020202030204" pitchFamily="34" charset="0"/>
              </a:rPr>
              <a:t>      и соблюдения социальных стандартов  </a:t>
            </a:r>
          </a:p>
          <a:p>
            <a:r>
              <a:rPr lang="ru-RU" sz="1600" dirty="0">
                <a:latin typeface="Arial Narrow" panose="020B0606020202030204" pitchFamily="34" charset="0"/>
              </a:rPr>
              <a:t>      обслуживания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8A758FD-ACC6-4594-9B2C-17F2B0C3EC3C}"/>
              </a:ext>
            </a:extLst>
          </p:cNvPr>
          <p:cNvSpPr/>
          <p:nvPr/>
        </p:nvSpPr>
        <p:spPr>
          <a:xfrm>
            <a:off x="8287777" y="3977566"/>
            <a:ext cx="34143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      АНАЛИТИКА И     </a:t>
            </a:r>
          </a:p>
          <a:p>
            <a:r>
              <a:rPr lang="ru-RU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      ПРОГНОЗИРОВАНИЕ 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предложения по оптимизации              </a:t>
            </a:r>
          </a:p>
          <a:p>
            <a:pPr>
              <a:buClr>
                <a:srgbClr val="7030A0"/>
              </a:buClr>
            </a:pPr>
            <a:r>
              <a:rPr lang="ru-RU" sz="1600" dirty="0">
                <a:latin typeface="Arial Narrow" panose="020B0606020202030204" pitchFamily="34" charset="0"/>
              </a:rPr>
              <a:t>      на основе больших данных; 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прогнозирование безбилетных </a:t>
            </a:r>
          </a:p>
          <a:p>
            <a:pPr>
              <a:buClr>
                <a:srgbClr val="7030A0"/>
              </a:buClr>
            </a:pPr>
            <a:r>
              <a:rPr lang="ru-RU" sz="1600" dirty="0">
                <a:latin typeface="Arial Narrow" panose="020B0606020202030204" pitchFamily="34" charset="0"/>
              </a:rPr>
              <a:t>      проездов и автоматизация       </a:t>
            </a:r>
          </a:p>
          <a:p>
            <a:pPr>
              <a:buClr>
                <a:srgbClr val="7030A0"/>
              </a:buClr>
            </a:pPr>
            <a:r>
              <a:rPr lang="ru-RU" sz="1600" dirty="0">
                <a:latin typeface="Arial Narrow" panose="020B0606020202030204" pitchFamily="34" charset="0"/>
              </a:rPr>
              <a:t>      управления контролёров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B5A4D2-0F06-46F4-ABE9-ED0DE7415471}"/>
              </a:ext>
            </a:extLst>
          </p:cNvPr>
          <p:cNvSpPr txBox="1"/>
          <p:nvPr/>
        </p:nvSpPr>
        <p:spPr>
          <a:xfrm>
            <a:off x="314083" y="1163957"/>
            <a:ext cx="301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463B0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92A68D-07D8-4F85-ADF0-7B8AC85F8301}"/>
              </a:ext>
            </a:extLst>
          </p:cNvPr>
          <p:cNvSpPr txBox="1"/>
          <p:nvPr/>
        </p:nvSpPr>
        <p:spPr>
          <a:xfrm>
            <a:off x="323883" y="3789930"/>
            <a:ext cx="301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0B0F0"/>
                </a:solidFill>
                <a:latin typeface="Arial Narrow" panose="020B0606020202030204" pitchFamily="34" charset="0"/>
              </a:rPr>
              <a:t>2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662B80E-1820-4EB6-AB1B-607F12F05C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4540" y="4016633"/>
            <a:ext cx="863368" cy="186854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D547355-942B-4E49-A603-196B70B9D7AD}"/>
              </a:ext>
            </a:extLst>
          </p:cNvPr>
          <p:cNvSpPr txBox="1"/>
          <p:nvPr/>
        </p:nvSpPr>
        <p:spPr>
          <a:xfrm>
            <a:off x="7763495" y="1137297"/>
            <a:ext cx="301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02060"/>
                </a:solidFill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B4EDC2-7BB8-4D1F-BE40-B5F2C9025AD9}"/>
              </a:ext>
            </a:extLst>
          </p:cNvPr>
          <p:cNvSpPr txBox="1"/>
          <p:nvPr/>
        </p:nvSpPr>
        <p:spPr>
          <a:xfrm>
            <a:off x="7763495" y="3789930"/>
            <a:ext cx="476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7030A0"/>
                </a:solidFill>
                <a:latin typeface="Arial Narrow" panose="020B0606020202030204" pitchFamily="34" charset="0"/>
              </a:rPr>
              <a:t>4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11BBCD0-9E11-4035-8ACB-FD69F02C64A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634143" y="6172949"/>
            <a:ext cx="7557855" cy="52322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57D6DBA-10D6-4B82-B03E-2AE8E71E63F4}"/>
              </a:ext>
            </a:extLst>
          </p:cNvPr>
          <p:cNvSpPr txBox="1"/>
          <p:nvPr/>
        </p:nvSpPr>
        <p:spPr>
          <a:xfrm>
            <a:off x="4814544" y="6168747"/>
            <a:ext cx="7191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ЗА СЧЁТ ГИБКОЙ МИКРОСЕРВИСНОЙ АРХИТЕКТУРЫ ПЛАТФОРМА МОЖЕТ ОПЕРАТИВНО ИНТЕГРИРОВАТЬСЯ С ЛЮБЫМИ ДРУГИМИ УЖЕ РАБОТАЮЩИМИ ЦИФРОВЫМИ СИСТЕМАМИ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BC507D-8219-4349-83A4-24307298B63A}"/>
              </a:ext>
            </a:extLst>
          </p:cNvPr>
          <p:cNvSpPr txBox="1"/>
          <p:nvPr/>
        </p:nvSpPr>
        <p:spPr>
          <a:xfrm>
            <a:off x="49160" y="313018"/>
            <a:ext cx="58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5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0E079AF-695D-4790-9052-6F1C205F387A}"/>
              </a:ext>
            </a:extLst>
          </p:cNvPr>
          <p:cNvGrpSpPr/>
          <p:nvPr/>
        </p:nvGrpSpPr>
        <p:grpSpPr>
          <a:xfrm>
            <a:off x="3855619" y="1696328"/>
            <a:ext cx="3612004" cy="3519922"/>
            <a:chOff x="4420353" y="1767735"/>
            <a:chExt cx="3612004" cy="3519922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F87085C1-39C2-44C4-BC23-BBF647D0B0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38934" y="2611709"/>
              <a:ext cx="1193423" cy="1744318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7769D691-B7DF-40C0-AF3C-90678E57A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0353" y="2872163"/>
              <a:ext cx="2666949" cy="2415494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0D1C7AA2-DE4E-481A-B718-935E92F98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3435" y="1767735"/>
              <a:ext cx="1961502" cy="1373051"/>
            </a:xfrm>
            <a:prstGeom prst="rect">
              <a:avLst/>
            </a:prstGeom>
          </p:spPr>
        </p:pic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366A208-1A54-4264-9B96-B361404DAAA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589277" y="289298"/>
            <a:ext cx="1301438" cy="52548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99FE41E-EA61-4485-AF23-98516FA0CDF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220" y="248276"/>
            <a:ext cx="607532" cy="60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65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70E67C-FC1E-408A-91F3-AE5E0D920C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1966"/>
            <a:ext cx="4563122" cy="4846034"/>
          </a:xfrm>
          <a:prstGeom prst="rect">
            <a:avLst/>
          </a:prstGeom>
        </p:spPr>
      </p:pic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4FDF7B49-4C4E-4C5E-9344-16FD55DEEF9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45041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Слайд think-cell" r:id="rId5" imgW="425" imgH="424" progId="TCLayout.ActiveDocument.1">
                  <p:embed/>
                </p:oleObj>
              </mc:Choice>
              <mc:Fallback>
                <p:oleObj name="Слайд think-cell" r:id="rId5" imgW="425" imgH="424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4FDF7B49-4C4E-4C5E-9344-16FD55DEEF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1BD1F15-74D1-4915-A830-21C07A5C210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32"/>
            <a:ext cx="9582725" cy="2947514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4CAA2E6-F4D5-401B-B35D-3898FCFEC390}"/>
              </a:ext>
            </a:extLst>
          </p:cNvPr>
          <p:cNvCxnSpPr/>
          <p:nvPr/>
        </p:nvCxnSpPr>
        <p:spPr>
          <a:xfrm>
            <a:off x="587830" y="304338"/>
            <a:ext cx="0" cy="52322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EAA201F-96ED-4529-826C-D2287348F572}"/>
              </a:ext>
            </a:extLst>
          </p:cNvPr>
          <p:cNvSpPr/>
          <p:nvPr/>
        </p:nvSpPr>
        <p:spPr>
          <a:xfrm>
            <a:off x="723805" y="365893"/>
            <a:ext cx="58503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ПРЕИМУЩЕСТВА ЦИФРОВОЙ ПЛАТФОРМЫ</a:t>
            </a:r>
          </a:p>
        </p:txBody>
      </p:sp>
      <p:graphicFrame>
        <p:nvGraphicFramePr>
          <p:cNvPr id="10" name="Таблица 6">
            <a:extLst>
              <a:ext uri="{FF2B5EF4-FFF2-40B4-BE49-F238E27FC236}">
                <a16:creationId xmlns:a16="http://schemas.microsoft.com/office/drawing/2014/main" id="{367DD48D-6418-4277-8C12-DA339D8AE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742632"/>
              </p:ext>
            </p:extLst>
          </p:nvPr>
        </p:nvGraphicFramePr>
        <p:xfrm>
          <a:off x="1180730" y="1226241"/>
          <a:ext cx="9253355" cy="1606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178">
                  <a:extLst>
                    <a:ext uri="{9D8B030D-6E8A-4147-A177-3AD203B41FA5}">
                      <a16:colId xmlns:a16="http://schemas.microsoft.com/office/drawing/2014/main" val="4220254926"/>
                    </a:ext>
                  </a:extLst>
                </a:gridCol>
                <a:gridCol w="6612177">
                  <a:extLst>
                    <a:ext uri="{9D8B030D-6E8A-4147-A177-3AD203B41FA5}">
                      <a16:colId xmlns:a16="http://schemas.microsoft.com/office/drawing/2014/main" val="1550769879"/>
                    </a:ext>
                  </a:extLst>
                </a:gridCol>
              </a:tblGrid>
              <a:tr h="16064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spc="50" baseline="0" dirty="0">
                          <a:solidFill>
                            <a:srgbClr val="155DAA"/>
                          </a:solidFill>
                          <a:latin typeface="Arial Narrow" panose="020B0606020202030204" pitchFamily="34" charset="0"/>
                        </a:rPr>
                        <a:t>ВЫХОД НА КАЧЕСТВЕННО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spc="50" baseline="0" dirty="0">
                          <a:solidFill>
                            <a:srgbClr val="155DAA"/>
                          </a:solidFill>
                          <a:latin typeface="Arial Narrow" panose="020B0606020202030204" pitchFamily="34" charset="0"/>
                        </a:rPr>
                        <a:t>НОВЫЙ ЭТАП ОКАЗАНИЯ ТРАНСПОРТНЫХ УСЛУГ</a:t>
                      </a:r>
                    </a:p>
                  </a:txBody>
                  <a:tcPr anchor="ctr"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76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76BA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Планирование, навигация, информирование о движении транспортных средств </a:t>
                      </a:r>
                    </a:p>
                    <a:p>
                      <a:pPr marL="10800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76BA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Удобная оплата проезда, гибкие тарифы и социальные льготы</a:t>
                      </a:r>
                    </a:p>
                    <a:p>
                      <a:pPr marL="10800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76BA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Мультимодальные поездки и бесшовные пересадки</a:t>
                      </a:r>
                    </a:p>
                    <a:p>
                      <a:pPr marL="10800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76BA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Обратная связь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76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156611"/>
                  </a:ext>
                </a:extLst>
              </a:tr>
            </a:tbl>
          </a:graphicData>
        </a:graphic>
      </p:graphicFrame>
      <p:graphicFrame>
        <p:nvGraphicFramePr>
          <p:cNvPr id="11" name="Таблица 6">
            <a:extLst>
              <a:ext uri="{FF2B5EF4-FFF2-40B4-BE49-F238E27FC236}">
                <a16:creationId xmlns:a16="http://schemas.microsoft.com/office/drawing/2014/main" id="{551572C0-6CC5-4FAA-B7BF-DAED508083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241848"/>
              </p:ext>
            </p:extLst>
          </p:nvPr>
        </p:nvGraphicFramePr>
        <p:xfrm>
          <a:off x="2635145" y="3171141"/>
          <a:ext cx="7682006" cy="1328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8723">
                  <a:extLst>
                    <a:ext uri="{9D8B030D-6E8A-4147-A177-3AD203B41FA5}">
                      <a16:colId xmlns:a16="http://schemas.microsoft.com/office/drawing/2014/main" val="4220254926"/>
                    </a:ext>
                  </a:extLst>
                </a:gridCol>
                <a:gridCol w="5133283">
                  <a:extLst>
                    <a:ext uri="{9D8B030D-6E8A-4147-A177-3AD203B41FA5}">
                      <a16:colId xmlns:a16="http://schemas.microsoft.com/office/drawing/2014/main" val="1550769879"/>
                    </a:ext>
                  </a:extLst>
                </a:gridCol>
              </a:tblGrid>
              <a:tr h="13288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spc="50" baseline="0" dirty="0">
                          <a:solidFill>
                            <a:srgbClr val="155DAA"/>
                          </a:solidFill>
                          <a:latin typeface="Arial Narrow" panose="020B0606020202030204" pitchFamily="34" charset="0"/>
                        </a:rPr>
                        <a:t>ПРИНЯТИЕ РЕШЕНИЙ НА ОСНОВЕ ПРЕДИКТИВНОЙ АНАЛИТИКИ </a:t>
                      </a:r>
                      <a:br>
                        <a:rPr lang="ru-RU" sz="1600" b="1" spc="50" baseline="0" dirty="0">
                          <a:solidFill>
                            <a:srgbClr val="155DAA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ru-RU" sz="1600" b="1" spc="50" baseline="0" dirty="0">
                          <a:solidFill>
                            <a:srgbClr val="155DAA"/>
                          </a:solidFill>
                          <a:latin typeface="Arial Narrow" panose="020B0606020202030204" pitchFamily="34" charset="0"/>
                        </a:rPr>
                        <a:t>(БОЛЬШИЕ ДАННЫЕ)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76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76B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kern="120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Оптимизация маршрутной сети</a:t>
                      </a:r>
                    </a:p>
                    <a:p>
                      <a:pPr marL="10800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76B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kern="120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Контроль выполнения транспортной работы</a:t>
                      </a:r>
                    </a:p>
                    <a:p>
                      <a:pPr marL="10800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76B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kern="120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Контроль сбора билетной выручки</a:t>
                      </a:r>
                    </a:p>
                    <a:p>
                      <a:pPr marL="10800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76B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kern="120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Учет пассажиропотока и выявление безбилетного проезда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76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542652"/>
                  </a:ext>
                </a:extLst>
              </a:tr>
            </a:tbl>
          </a:graphicData>
        </a:graphic>
      </p:graphicFrame>
      <p:graphicFrame>
        <p:nvGraphicFramePr>
          <p:cNvPr id="12" name="Таблица 6">
            <a:extLst>
              <a:ext uri="{FF2B5EF4-FFF2-40B4-BE49-F238E27FC236}">
                <a16:creationId xmlns:a16="http://schemas.microsoft.com/office/drawing/2014/main" id="{ADA18EB3-34F7-49FA-A369-5666CA53B7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860249"/>
              </p:ext>
            </p:extLst>
          </p:nvPr>
        </p:nvGraphicFramePr>
        <p:xfrm>
          <a:off x="4068176" y="5038052"/>
          <a:ext cx="7682006" cy="1105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266">
                  <a:extLst>
                    <a:ext uri="{9D8B030D-6E8A-4147-A177-3AD203B41FA5}">
                      <a16:colId xmlns:a16="http://schemas.microsoft.com/office/drawing/2014/main" val="4220254926"/>
                    </a:ext>
                  </a:extLst>
                </a:gridCol>
                <a:gridCol w="5675740">
                  <a:extLst>
                    <a:ext uri="{9D8B030D-6E8A-4147-A177-3AD203B41FA5}">
                      <a16:colId xmlns:a16="http://schemas.microsoft.com/office/drawing/2014/main" val="1550769879"/>
                    </a:ext>
                  </a:extLst>
                </a:gridCol>
              </a:tblGrid>
              <a:tr h="11050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spc="50" baseline="0" dirty="0">
                          <a:solidFill>
                            <a:srgbClr val="155DAA"/>
                          </a:solidFill>
                          <a:latin typeface="Arial Narrow" panose="020B0606020202030204" pitchFamily="34" charset="0"/>
                        </a:rPr>
                        <a:t>ПОВЫШЕНИЕ               ЭФФЕКТИВНОСТИ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spc="50" baseline="0" dirty="0">
                          <a:solidFill>
                            <a:srgbClr val="155DAA"/>
                          </a:solidFill>
                          <a:latin typeface="Arial Narrow" panose="020B0606020202030204" pitchFamily="34" charset="0"/>
                        </a:rPr>
                        <a:t>ПЕРЕВОЗОК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76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76BA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Автоматизация транспортного предприятия</a:t>
                      </a:r>
                    </a:p>
                    <a:p>
                      <a:pPr marL="10800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76BA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Контроль водителей, мониторинг состояния транспортных средств 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76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758170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A0F77D0-723B-4BE8-BA49-B79210EADE51}"/>
              </a:ext>
            </a:extLst>
          </p:cNvPr>
          <p:cNvSpPr txBox="1"/>
          <p:nvPr/>
        </p:nvSpPr>
        <p:spPr>
          <a:xfrm>
            <a:off x="49160" y="313018"/>
            <a:ext cx="58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6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DF13C24-C528-46EB-9425-E4AE690379D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89277" y="289298"/>
            <a:ext cx="1301438" cy="52548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995A665-9BF5-4FEA-8D8E-B5F8A08B0B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220" y="248276"/>
            <a:ext cx="607532" cy="60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80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FD2477BA-F781-46C2-A5D3-EA7DD817E59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80951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Слайд think-cell" r:id="rId4" imgW="425" imgH="424" progId="TCLayout.ActiveDocument.1">
                  <p:embed/>
                </p:oleObj>
              </mc:Choice>
              <mc:Fallback>
                <p:oleObj name="Слайд think-cell" r:id="rId4" imgW="425" imgH="424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FD2477BA-F781-46C2-A5D3-EA7DD817E5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6DFCBAC-4A4B-4C83-B951-5C3BE79DA34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" y="-14470"/>
            <a:ext cx="9582725" cy="2947514"/>
          </a:xfrm>
          <a:prstGeom prst="rect">
            <a:avLst/>
          </a:prstGeom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7204B899-7855-4941-8DF9-0B9CD92C6F02}"/>
              </a:ext>
            </a:extLst>
          </p:cNvPr>
          <p:cNvCxnSpPr/>
          <p:nvPr/>
        </p:nvCxnSpPr>
        <p:spPr>
          <a:xfrm>
            <a:off x="587829" y="313018"/>
            <a:ext cx="0" cy="52322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E0E690A-B1CD-43DE-92E6-6E85039D5E00}"/>
              </a:ext>
            </a:extLst>
          </p:cNvPr>
          <p:cNvSpPr txBox="1"/>
          <p:nvPr/>
        </p:nvSpPr>
        <p:spPr>
          <a:xfrm>
            <a:off x="49160" y="313018"/>
            <a:ext cx="58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7</a:t>
            </a:r>
          </a:p>
        </p:txBody>
      </p:sp>
      <p:sp>
        <p:nvSpPr>
          <p:cNvPr id="37" name="Заголовок 1">
            <a:extLst>
              <a:ext uri="{FF2B5EF4-FFF2-40B4-BE49-F238E27FC236}">
                <a16:creationId xmlns:a16="http://schemas.microsoft.com/office/drawing/2014/main" id="{A09FFF01-87A6-464C-8BBD-6BBECADF4BD3}"/>
              </a:ext>
            </a:extLst>
          </p:cNvPr>
          <p:cNvSpPr txBox="1">
            <a:spLocks/>
          </p:cNvSpPr>
          <p:nvPr/>
        </p:nvSpPr>
        <p:spPr>
          <a:xfrm>
            <a:off x="686149" y="254393"/>
            <a:ext cx="7626112" cy="6463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ВЫЯВЛЕНИЕ БЕЗБИЛЕТНОГО ПРОЕЗДА </a:t>
            </a:r>
          </a:p>
          <a:p>
            <a:pPr algn="l"/>
            <a:r>
              <a:rPr lang="ru-RU" sz="200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И ИНТЕЛЛЕКТУАЛЬНОЕ УПРАВЛЕНИЕ КОНТРОЛЁРАМИ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DA460ED7-9342-491D-A934-AC86BD9FCACE}"/>
              </a:ext>
            </a:extLst>
          </p:cNvPr>
          <p:cNvSpPr/>
          <p:nvPr/>
        </p:nvSpPr>
        <p:spPr>
          <a:xfrm>
            <a:off x="0" y="6416143"/>
            <a:ext cx="12192000" cy="442889"/>
          </a:xfrm>
          <a:prstGeom prst="rect">
            <a:avLst/>
          </a:prstGeom>
          <a:solidFill>
            <a:srgbClr val="045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B57A38B-41D2-4E24-879D-88206B711989}"/>
              </a:ext>
            </a:extLst>
          </p:cNvPr>
          <p:cNvSpPr txBox="1"/>
          <p:nvPr/>
        </p:nvSpPr>
        <p:spPr>
          <a:xfrm>
            <a:off x="765855" y="6442778"/>
            <a:ext cx="10660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RU"/>
            </a:defPPr>
            <a:lvl1pPr>
              <a:defRPr sz="1200" spc="50">
                <a:solidFill>
                  <a:srgbClr val="FF0000"/>
                </a:solidFill>
              </a:defRPr>
            </a:lvl1pPr>
          </a:lstStyle>
          <a:p>
            <a:r>
              <a:rPr lang="ru-RU" sz="1600" b="1" spc="0" dirty="0">
                <a:solidFill>
                  <a:schemeClr val="bg1"/>
                </a:solidFill>
                <a:latin typeface="Arial Narrow" panose="020B060602020203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У РЕШЕНИЯ НЕТ АНАЛОГОВ В РОССИЙСКОЙ ФЕДЕРАЦИИ, ОНО ВОСТРЕБОВАНО ПРИ ПЕРЕХОДЕ НА БРУТТО-КОНТРАКТЫ</a:t>
            </a:r>
          </a:p>
        </p:txBody>
      </p:sp>
      <p:sp>
        <p:nvSpPr>
          <p:cNvPr id="41" name="Сквиркл">
            <a:extLst>
              <a:ext uri="{FF2B5EF4-FFF2-40B4-BE49-F238E27FC236}">
                <a16:creationId xmlns:a16="http://schemas.microsoft.com/office/drawing/2014/main" id="{1F4FC60D-A741-460A-9601-F4DEF8909251}"/>
              </a:ext>
            </a:extLst>
          </p:cNvPr>
          <p:cNvSpPr/>
          <p:nvPr/>
        </p:nvSpPr>
        <p:spPr>
          <a:xfrm>
            <a:off x="4320539" y="2194842"/>
            <a:ext cx="2272341" cy="630410"/>
          </a:xfrm>
          <a:prstGeom prst="rect">
            <a:avLst/>
          </a:prstGeom>
          <a:noFill/>
          <a:ln w="19050">
            <a:noFill/>
            <a:miter lim="400000"/>
          </a:ln>
        </p:spPr>
        <p:txBody>
          <a:bodyPr lIns="50800" tIns="50800" rIns="50800" bIns="50800" anchor="t"/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ВЫЯВЛЕНИЕ 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БЕЗБИЛЕТНОГО 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ПРОЕЗДА</a:t>
            </a:r>
          </a:p>
        </p:txBody>
      </p:sp>
      <p:sp>
        <p:nvSpPr>
          <p:cNvPr id="55" name="Стрелка: шеврон 54">
            <a:extLst>
              <a:ext uri="{FF2B5EF4-FFF2-40B4-BE49-F238E27FC236}">
                <a16:creationId xmlns:a16="http://schemas.microsoft.com/office/drawing/2014/main" id="{99EDB39E-ABCF-45C4-B860-44EBF51896A0}"/>
              </a:ext>
            </a:extLst>
          </p:cNvPr>
          <p:cNvSpPr/>
          <p:nvPr/>
        </p:nvSpPr>
        <p:spPr>
          <a:xfrm rot="16200000" flipH="1" flipV="1">
            <a:off x="5708937" y="-596158"/>
            <a:ext cx="732323" cy="11292925"/>
          </a:xfrm>
          <a:prstGeom prst="chevron">
            <a:avLst>
              <a:gd name="adj" fmla="val 80336"/>
            </a:avLst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Сквиркл">
            <a:extLst>
              <a:ext uri="{FF2B5EF4-FFF2-40B4-BE49-F238E27FC236}">
                <a16:creationId xmlns:a16="http://schemas.microsoft.com/office/drawing/2014/main" id="{C7DAEDE4-75F1-4214-83A8-BAE57471CA02}"/>
              </a:ext>
            </a:extLst>
          </p:cNvPr>
          <p:cNvSpPr/>
          <p:nvPr/>
        </p:nvSpPr>
        <p:spPr>
          <a:xfrm>
            <a:off x="8990211" y="2217977"/>
            <a:ext cx="2519144" cy="630410"/>
          </a:xfrm>
          <a:prstGeom prst="rect">
            <a:avLst/>
          </a:prstGeom>
          <a:noFill/>
          <a:ln w="19050">
            <a:noFill/>
            <a:miter lim="400000"/>
          </a:ln>
        </p:spPr>
        <p:txBody>
          <a:bodyPr lIns="50800" tIns="50800" rIns="50800" bIns="50800" anchor="t"/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АВТОМАТИЗАЦИЯ 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УПРАВЛЕНИЯ 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КОНТРОЛЁРАМИ</a:t>
            </a:r>
          </a:p>
        </p:txBody>
      </p:sp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D5F32289-91F2-4601-84DF-86328DE9C9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875" y="2187349"/>
            <a:ext cx="3397037" cy="2177827"/>
          </a:xfrm>
          <a:prstGeom prst="rect">
            <a:avLst/>
          </a:prstGeom>
        </p:spPr>
      </p:pic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60DE7940-7A45-4B2A-8D02-B1274E6E5C84}"/>
              </a:ext>
            </a:extLst>
          </p:cNvPr>
          <p:cNvGrpSpPr/>
          <p:nvPr/>
        </p:nvGrpSpPr>
        <p:grpSpPr>
          <a:xfrm>
            <a:off x="4137684" y="2400259"/>
            <a:ext cx="2596074" cy="2067831"/>
            <a:chOff x="2098461" y="2599914"/>
            <a:chExt cx="3324200" cy="2067831"/>
          </a:xfrm>
          <a:noFill/>
        </p:grpSpPr>
        <p:sp>
          <p:nvSpPr>
            <p:cNvPr id="95" name="Сквиркл">
              <a:extLst>
                <a:ext uri="{FF2B5EF4-FFF2-40B4-BE49-F238E27FC236}">
                  <a16:creationId xmlns:a16="http://schemas.microsoft.com/office/drawing/2014/main" id="{70D9FC2B-A030-41B3-917D-40EE3B64E49F}"/>
                </a:ext>
              </a:extLst>
            </p:cNvPr>
            <p:cNvSpPr/>
            <p:nvPr/>
          </p:nvSpPr>
          <p:spPr>
            <a:xfrm>
              <a:off x="2556487" y="2599914"/>
              <a:ext cx="2232000" cy="1064134"/>
            </a:xfrm>
            <a:prstGeom prst="roundRect">
              <a:avLst>
                <a:gd name="adj" fmla="val 12984"/>
              </a:avLst>
            </a:prstGeom>
            <a:grpFill/>
            <a:ln w="9525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 dirty="0"/>
            </a:p>
          </p:txBody>
        </p:sp>
        <p:sp>
          <p:nvSpPr>
            <p:cNvPr id="96" name="Стабильное исполнение расписания">
              <a:extLst>
                <a:ext uri="{FF2B5EF4-FFF2-40B4-BE49-F238E27FC236}">
                  <a16:creationId xmlns:a16="http://schemas.microsoft.com/office/drawing/2014/main" id="{5CD6176F-24A0-4A78-8ECD-3634CC6D5679}"/>
                </a:ext>
              </a:extLst>
            </p:cNvPr>
            <p:cNvSpPr txBox="1"/>
            <p:nvPr/>
          </p:nvSpPr>
          <p:spPr>
            <a:xfrm>
              <a:off x="2098461" y="4236858"/>
              <a:ext cx="3324200" cy="430887"/>
            </a:xfrm>
            <a:prstGeom prst="rect">
              <a:avLst/>
            </a:prstGeom>
            <a:grpFill/>
            <a:ln w="12700">
              <a:noFill/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spAutoFit/>
            </a:bodyPr>
            <a:lstStyle>
              <a:lvl1pPr algn="l">
                <a:defRPr sz="2200" spc="-44">
                  <a:solidFill>
                    <a:srgbClr val="000000"/>
                  </a:solidFill>
                  <a:latin typeface="Ubuntu Regular"/>
                  <a:ea typeface="Ubuntu Regular"/>
                  <a:cs typeface="Ubuntu Regular"/>
                  <a:sym typeface="Ubuntu Regular"/>
                </a:defRPr>
              </a:lvl1pPr>
            </a:lstStyle>
            <a:p>
              <a:pPr algn="ctr"/>
              <a:r>
                <a:rPr lang="ru-RU" sz="1400" b="1" spc="0" dirty="0">
                  <a:solidFill>
                    <a:srgbClr val="0459A7"/>
                  </a:solidFill>
                  <a:latin typeface="Arial Narrow" panose="020B0606020202030204" pitchFamily="34" charset="0"/>
                </a:rPr>
                <a:t>Повышение эффективности </a:t>
              </a:r>
            </a:p>
            <a:p>
              <a:pPr algn="ctr"/>
              <a:r>
                <a:rPr lang="ru-RU" sz="1400" b="1" spc="0" dirty="0">
                  <a:solidFill>
                    <a:srgbClr val="0459A7"/>
                  </a:solidFill>
                  <a:latin typeface="Arial Narrow" panose="020B0606020202030204" pitchFamily="34" charset="0"/>
                </a:rPr>
                <a:t>работы контроля</a:t>
              </a:r>
              <a:endParaRPr sz="1400" b="1" spc="0" dirty="0">
                <a:solidFill>
                  <a:srgbClr val="0459A7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7" name="&gt;95%">
              <a:extLst>
                <a:ext uri="{FF2B5EF4-FFF2-40B4-BE49-F238E27FC236}">
                  <a16:creationId xmlns:a16="http://schemas.microsoft.com/office/drawing/2014/main" id="{FF6285AB-5787-4EE6-9B7F-CEBDDE4D5B25}"/>
                </a:ext>
              </a:extLst>
            </p:cNvPr>
            <p:cNvSpPr txBox="1"/>
            <p:nvPr/>
          </p:nvSpPr>
          <p:spPr>
            <a:xfrm>
              <a:off x="3229285" y="3679472"/>
              <a:ext cx="1480716" cy="553998"/>
            </a:xfrm>
            <a:prstGeom prst="rect">
              <a:avLst/>
            </a:prstGeom>
            <a:grpFill/>
            <a:ln w="12700">
              <a:noFill/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spAutoFit/>
            </a:bodyPr>
            <a:lstStyle>
              <a:lvl1pPr algn="l">
                <a:defRPr sz="6000" spc="-119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Ubuntu Medium"/>
                </a:defRPr>
              </a:lvl1pPr>
            </a:lstStyle>
            <a:p>
              <a:r>
                <a:rPr sz="2800" b="1" spc="0" dirty="0">
                  <a:solidFill>
                    <a:srgbClr val="0459A7"/>
                  </a:solidFill>
                  <a:latin typeface="Arial Narrow" panose="020B0606020202030204" pitchFamily="34" charset="0"/>
                </a:rPr>
                <a:t>&gt;</a:t>
              </a:r>
              <a:r>
                <a:rPr lang="ru-RU" sz="3600" b="1" spc="0" dirty="0">
                  <a:solidFill>
                    <a:srgbClr val="0459A7"/>
                  </a:solidFill>
                  <a:latin typeface="Arial Narrow" panose="020B0606020202030204" pitchFamily="34" charset="0"/>
                </a:rPr>
                <a:t>30</a:t>
              </a:r>
              <a:r>
                <a:rPr sz="2800" b="1" spc="0" dirty="0">
                  <a:solidFill>
                    <a:srgbClr val="0459A7"/>
                  </a:solidFill>
                  <a:latin typeface="Arial Narrow" panose="020B0606020202030204" pitchFamily="34" charset="0"/>
                </a:rPr>
                <a:t>%</a:t>
              </a:r>
              <a:endParaRPr sz="3600" b="1" spc="0" dirty="0">
                <a:solidFill>
                  <a:srgbClr val="0459A7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66642C35-6188-4BCA-8935-A414E880F9F6}"/>
              </a:ext>
            </a:extLst>
          </p:cNvPr>
          <p:cNvGrpSpPr/>
          <p:nvPr/>
        </p:nvGrpSpPr>
        <p:grpSpPr>
          <a:xfrm>
            <a:off x="8757916" y="2501593"/>
            <a:ext cx="2470834" cy="1940685"/>
            <a:chOff x="2556487" y="2599914"/>
            <a:chExt cx="3163834" cy="1940685"/>
          </a:xfrm>
          <a:noFill/>
        </p:grpSpPr>
        <p:sp>
          <p:nvSpPr>
            <p:cNvPr id="89" name="Сквиркл">
              <a:extLst>
                <a:ext uri="{FF2B5EF4-FFF2-40B4-BE49-F238E27FC236}">
                  <a16:creationId xmlns:a16="http://schemas.microsoft.com/office/drawing/2014/main" id="{0CD2C03B-01B5-4F24-8C47-52336F323E45}"/>
                </a:ext>
              </a:extLst>
            </p:cNvPr>
            <p:cNvSpPr/>
            <p:nvPr/>
          </p:nvSpPr>
          <p:spPr>
            <a:xfrm>
              <a:off x="2556487" y="2599914"/>
              <a:ext cx="2232000" cy="1064134"/>
            </a:xfrm>
            <a:prstGeom prst="roundRect">
              <a:avLst>
                <a:gd name="adj" fmla="val 12984"/>
              </a:avLst>
            </a:prstGeom>
            <a:grpFill/>
            <a:ln w="9525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 dirty="0">
                <a:solidFill>
                  <a:srgbClr val="0459A7"/>
                </a:solidFill>
              </a:endParaRPr>
            </a:p>
          </p:txBody>
        </p:sp>
        <p:sp>
          <p:nvSpPr>
            <p:cNvPr id="93" name="Стабильное исполнение расписания">
              <a:extLst>
                <a:ext uri="{FF2B5EF4-FFF2-40B4-BE49-F238E27FC236}">
                  <a16:creationId xmlns:a16="http://schemas.microsoft.com/office/drawing/2014/main" id="{1139A1AB-2929-4980-83F5-FE330484D145}"/>
                </a:ext>
              </a:extLst>
            </p:cNvPr>
            <p:cNvSpPr txBox="1"/>
            <p:nvPr/>
          </p:nvSpPr>
          <p:spPr>
            <a:xfrm>
              <a:off x="3186400" y="4109712"/>
              <a:ext cx="2533921" cy="430887"/>
            </a:xfrm>
            <a:prstGeom prst="rect">
              <a:avLst/>
            </a:prstGeom>
            <a:grpFill/>
            <a:ln w="12700">
              <a:noFill/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spAutoFit/>
            </a:bodyPr>
            <a:lstStyle>
              <a:lvl1pPr algn="l">
                <a:defRPr sz="2200" spc="-44">
                  <a:solidFill>
                    <a:srgbClr val="000000"/>
                  </a:solidFill>
                  <a:latin typeface="Ubuntu Regular"/>
                  <a:ea typeface="Ubuntu Regular"/>
                  <a:cs typeface="Ubuntu Regular"/>
                  <a:sym typeface="Ubuntu Regular"/>
                </a:defRPr>
              </a:lvl1pPr>
            </a:lstStyle>
            <a:p>
              <a:pPr algn="ctr"/>
              <a:r>
                <a:rPr lang="ru-RU" sz="1400" b="1" spc="0" dirty="0">
                  <a:solidFill>
                    <a:srgbClr val="0459A7"/>
                  </a:solidFill>
                  <a:latin typeface="Arial Narrow" panose="020B0606020202030204" pitchFamily="34" charset="0"/>
                </a:rPr>
                <a:t>Снижение числа безбилетного проезда</a:t>
              </a:r>
              <a:endParaRPr sz="1400" b="1" spc="0" dirty="0">
                <a:solidFill>
                  <a:srgbClr val="0459A7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4" name="&gt;95%">
              <a:extLst>
                <a:ext uri="{FF2B5EF4-FFF2-40B4-BE49-F238E27FC236}">
                  <a16:creationId xmlns:a16="http://schemas.microsoft.com/office/drawing/2014/main" id="{B2454EB1-AC1F-46C9-A6A3-10703F6DD99D}"/>
                </a:ext>
              </a:extLst>
            </p:cNvPr>
            <p:cNvSpPr txBox="1"/>
            <p:nvPr/>
          </p:nvSpPr>
          <p:spPr>
            <a:xfrm>
              <a:off x="3432318" y="3563197"/>
              <a:ext cx="2042089" cy="553998"/>
            </a:xfrm>
            <a:prstGeom prst="rect">
              <a:avLst/>
            </a:prstGeom>
            <a:grpFill/>
            <a:ln w="12700">
              <a:noFill/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>
              <a:spAutoFit/>
            </a:bodyPr>
            <a:lstStyle>
              <a:lvl1pPr algn="l">
                <a:defRPr sz="6000" spc="-119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Ubuntu Medium"/>
                </a:defRPr>
              </a:lvl1pPr>
            </a:lstStyle>
            <a:p>
              <a:pPr algn="ctr"/>
              <a:r>
                <a:rPr lang="ru-RU" sz="3600" b="1" spc="0" dirty="0">
                  <a:solidFill>
                    <a:srgbClr val="0459A7"/>
                  </a:solidFill>
                  <a:latin typeface="Arial Narrow" panose="020B0606020202030204" pitchFamily="34" charset="0"/>
                </a:rPr>
                <a:t>4 - 12</a:t>
              </a:r>
              <a:r>
                <a:rPr sz="2800" b="1" spc="0" dirty="0">
                  <a:solidFill>
                    <a:srgbClr val="0459A7"/>
                  </a:solidFill>
                  <a:latin typeface="Arial Narrow" panose="020B0606020202030204" pitchFamily="34" charset="0"/>
                </a:rPr>
                <a:t>%</a:t>
              </a:r>
            </a:p>
          </p:txBody>
        </p:sp>
      </p:grpSp>
      <p:sp>
        <p:nvSpPr>
          <p:cNvPr id="101" name="Прямоугольник: скругленные углы 100">
            <a:extLst>
              <a:ext uri="{FF2B5EF4-FFF2-40B4-BE49-F238E27FC236}">
                <a16:creationId xmlns:a16="http://schemas.microsoft.com/office/drawing/2014/main" id="{EF097F11-A23A-4349-A6B1-9E93D9C4283D}"/>
              </a:ext>
            </a:extLst>
          </p:cNvPr>
          <p:cNvSpPr/>
          <p:nvPr/>
        </p:nvSpPr>
        <p:spPr>
          <a:xfrm>
            <a:off x="428637" y="1475866"/>
            <a:ext cx="11292925" cy="3842247"/>
          </a:xfrm>
          <a:custGeom>
            <a:avLst/>
            <a:gdLst>
              <a:gd name="connsiteX0" fmla="*/ 0 w 11292925"/>
              <a:gd name="connsiteY0" fmla="*/ 116615 h 3566201"/>
              <a:gd name="connsiteX1" fmla="*/ 116615 w 11292925"/>
              <a:gd name="connsiteY1" fmla="*/ 0 h 3566201"/>
              <a:gd name="connsiteX2" fmla="*/ 11176310 w 11292925"/>
              <a:gd name="connsiteY2" fmla="*/ 0 h 3566201"/>
              <a:gd name="connsiteX3" fmla="*/ 11292925 w 11292925"/>
              <a:gd name="connsiteY3" fmla="*/ 116615 h 3566201"/>
              <a:gd name="connsiteX4" fmla="*/ 11292925 w 11292925"/>
              <a:gd name="connsiteY4" fmla="*/ 3449586 h 3566201"/>
              <a:gd name="connsiteX5" fmla="*/ 11176310 w 11292925"/>
              <a:gd name="connsiteY5" fmla="*/ 3566201 h 3566201"/>
              <a:gd name="connsiteX6" fmla="*/ 116615 w 11292925"/>
              <a:gd name="connsiteY6" fmla="*/ 3566201 h 3566201"/>
              <a:gd name="connsiteX7" fmla="*/ 0 w 11292925"/>
              <a:gd name="connsiteY7" fmla="*/ 3449586 h 3566201"/>
              <a:gd name="connsiteX8" fmla="*/ 0 w 11292925"/>
              <a:gd name="connsiteY8" fmla="*/ 116615 h 3566201"/>
              <a:gd name="connsiteX0" fmla="*/ 0 w 11292925"/>
              <a:gd name="connsiteY0" fmla="*/ 116615 h 3566201"/>
              <a:gd name="connsiteX1" fmla="*/ 116615 w 11292925"/>
              <a:gd name="connsiteY1" fmla="*/ 0 h 3566201"/>
              <a:gd name="connsiteX2" fmla="*/ 11176310 w 11292925"/>
              <a:gd name="connsiteY2" fmla="*/ 0 h 3566201"/>
              <a:gd name="connsiteX3" fmla="*/ 11292925 w 11292925"/>
              <a:gd name="connsiteY3" fmla="*/ 116615 h 3566201"/>
              <a:gd name="connsiteX4" fmla="*/ 11292925 w 11292925"/>
              <a:gd name="connsiteY4" fmla="*/ 3449586 h 3566201"/>
              <a:gd name="connsiteX5" fmla="*/ 11176310 w 11292925"/>
              <a:gd name="connsiteY5" fmla="*/ 3566201 h 3566201"/>
              <a:gd name="connsiteX6" fmla="*/ 280516 w 11292925"/>
              <a:gd name="connsiteY6" fmla="*/ 3281530 h 3566201"/>
              <a:gd name="connsiteX7" fmla="*/ 0 w 11292925"/>
              <a:gd name="connsiteY7" fmla="*/ 3449586 h 3566201"/>
              <a:gd name="connsiteX8" fmla="*/ 0 w 11292925"/>
              <a:gd name="connsiteY8" fmla="*/ 116615 h 3566201"/>
              <a:gd name="connsiteX0" fmla="*/ 0 w 11292925"/>
              <a:gd name="connsiteY0" fmla="*/ 116615 h 3566201"/>
              <a:gd name="connsiteX1" fmla="*/ 116615 w 11292925"/>
              <a:gd name="connsiteY1" fmla="*/ 0 h 3566201"/>
              <a:gd name="connsiteX2" fmla="*/ 11176310 w 11292925"/>
              <a:gd name="connsiteY2" fmla="*/ 0 h 3566201"/>
              <a:gd name="connsiteX3" fmla="*/ 11292925 w 11292925"/>
              <a:gd name="connsiteY3" fmla="*/ 116615 h 3566201"/>
              <a:gd name="connsiteX4" fmla="*/ 11292925 w 11292925"/>
              <a:gd name="connsiteY4" fmla="*/ 3449586 h 3566201"/>
              <a:gd name="connsiteX5" fmla="*/ 11176310 w 11292925"/>
              <a:gd name="connsiteY5" fmla="*/ 3566201 h 3566201"/>
              <a:gd name="connsiteX6" fmla="*/ 280516 w 11292925"/>
              <a:gd name="connsiteY6" fmla="*/ 3281530 h 3566201"/>
              <a:gd name="connsiteX7" fmla="*/ 8627 w 11292925"/>
              <a:gd name="connsiteY7" fmla="*/ 3233926 h 3566201"/>
              <a:gd name="connsiteX8" fmla="*/ 0 w 11292925"/>
              <a:gd name="connsiteY8" fmla="*/ 116615 h 3566201"/>
              <a:gd name="connsiteX0" fmla="*/ 0 w 11292925"/>
              <a:gd name="connsiteY0" fmla="*/ 116615 h 3842247"/>
              <a:gd name="connsiteX1" fmla="*/ 116615 w 11292925"/>
              <a:gd name="connsiteY1" fmla="*/ 0 h 3842247"/>
              <a:gd name="connsiteX2" fmla="*/ 11176310 w 11292925"/>
              <a:gd name="connsiteY2" fmla="*/ 0 h 3842247"/>
              <a:gd name="connsiteX3" fmla="*/ 11292925 w 11292925"/>
              <a:gd name="connsiteY3" fmla="*/ 116615 h 3842247"/>
              <a:gd name="connsiteX4" fmla="*/ 11292925 w 11292925"/>
              <a:gd name="connsiteY4" fmla="*/ 3449586 h 3842247"/>
              <a:gd name="connsiteX5" fmla="*/ 5560514 w 11292925"/>
              <a:gd name="connsiteY5" fmla="*/ 3842247 h 3842247"/>
              <a:gd name="connsiteX6" fmla="*/ 280516 w 11292925"/>
              <a:gd name="connsiteY6" fmla="*/ 3281530 h 3842247"/>
              <a:gd name="connsiteX7" fmla="*/ 8627 w 11292925"/>
              <a:gd name="connsiteY7" fmla="*/ 3233926 h 3842247"/>
              <a:gd name="connsiteX8" fmla="*/ 0 w 11292925"/>
              <a:gd name="connsiteY8" fmla="*/ 116615 h 3842247"/>
              <a:gd name="connsiteX0" fmla="*/ 0 w 11292925"/>
              <a:gd name="connsiteY0" fmla="*/ 116615 h 3842247"/>
              <a:gd name="connsiteX1" fmla="*/ 116615 w 11292925"/>
              <a:gd name="connsiteY1" fmla="*/ 0 h 3842247"/>
              <a:gd name="connsiteX2" fmla="*/ 11176310 w 11292925"/>
              <a:gd name="connsiteY2" fmla="*/ 0 h 3842247"/>
              <a:gd name="connsiteX3" fmla="*/ 11292925 w 11292925"/>
              <a:gd name="connsiteY3" fmla="*/ 116615 h 3842247"/>
              <a:gd name="connsiteX4" fmla="*/ 11292925 w 11292925"/>
              <a:gd name="connsiteY4" fmla="*/ 3449586 h 3842247"/>
              <a:gd name="connsiteX5" fmla="*/ 5560514 w 11292925"/>
              <a:gd name="connsiteY5" fmla="*/ 3842247 h 3842247"/>
              <a:gd name="connsiteX6" fmla="*/ 401286 w 11292925"/>
              <a:gd name="connsiteY6" fmla="*/ 3341915 h 3842247"/>
              <a:gd name="connsiteX7" fmla="*/ 8627 w 11292925"/>
              <a:gd name="connsiteY7" fmla="*/ 3233926 h 3842247"/>
              <a:gd name="connsiteX8" fmla="*/ 0 w 11292925"/>
              <a:gd name="connsiteY8" fmla="*/ 116615 h 3842247"/>
              <a:gd name="connsiteX0" fmla="*/ 0 w 11292925"/>
              <a:gd name="connsiteY0" fmla="*/ 116615 h 3842247"/>
              <a:gd name="connsiteX1" fmla="*/ 116615 w 11292925"/>
              <a:gd name="connsiteY1" fmla="*/ 0 h 3842247"/>
              <a:gd name="connsiteX2" fmla="*/ 11176310 w 11292925"/>
              <a:gd name="connsiteY2" fmla="*/ 0 h 3842247"/>
              <a:gd name="connsiteX3" fmla="*/ 11292925 w 11292925"/>
              <a:gd name="connsiteY3" fmla="*/ 116615 h 3842247"/>
              <a:gd name="connsiteX4" fmla="*/ 11292925 w 11292925"/>
              <a:gd name="connsiteY4" fmla="*/ 3449586 h 3842247"/>
              <a:gd name="connsiteX5" fmla="*/ 5560514 w 11292925"/>
              <a:gd name="connsiteY5" fmla="*/ 3842247 h 3842247"/>
              <a:gd name="connsiteX6" fmla="*/ 401286 w 11292925"/>
              <a:gd name="connsiteY6" fmla="*/ 3341915 h 3842247"/>
              <a:gd name="connsiteX7" fmla="*/ 8627 w 11292925"/>
              <a:gd name="connsiteY7" fmla="*/ 3233926 h 3842247"/>
              <a:gd name="connsiteX8" fmla="*/ 0 w 11292925"/>
              <a:gd name="connsiteY8" fmla="*/ 116615 h 3842247"/>
              <a:gd name="connsiteX0" fmla="*/ 0 w 11292925"/>
              <a:gd name="connsiteY0" fmla="*/ 116615 h 3842247"/>
              <a:gd name="connsiteX1" fmla="*/ 116615 w 11292925"/>
              <a:gd name="connsiteY1" fmla="*/ 0 h 3842247"/>
              <a:gd name="connsiteX2" fmla="*/ 11176310 w 11292925"/>
              <a:gd name="connsiteY2" fmla="*/ 0 h 3842247"/>
              <a:gd name="connsiteX3" fmla="*/ 11292925 w 11292925"/>
              <a:gd name="connsiteY3" fmla="*/ 116615 h 3842247"/>
              <a:gd name="connsiteX4" fmla="*/ 11292925 w 11292925"/>
              <a:gd name="connsiteY4" fmla="*/ 3449586 h 3842247"/>
              <a:gd name="connsiteX5" fmla="*/ 5560514 w 11292925"/>
              <a:gd name="connsiteY5" fmla="*/ 3842247 h 3842247"/>
              <a:gd name="connsiteX6" fmla="*/ 401286 w 11292925"/>
              <a:gd name="connsiteY6" fmla="*/ 3341915 h 3842247"/>
              <a:gd name="connsiteX7" fmla="*/ 8627 w 11292925"/>
              <a:gd name="connsiteY7" fmla="*/ 3233926 h 3842247"/>
              <a:gd name="connsiteX8" fmla="*/ 0 w 11292925"/>
              <a:gd name="connsiteY8" fmla="*/ 116615 h 3842247"/>
              <a:gd name="connsiteX0" fmla="*/ 0 w 11292925"/>
              <a:gd name="connsiteY0" fmla="*/ 116615 h 3842247"/>
              <a:gd name="connsiteX1" fmla="*/ 116615 w 11292925"/>
              <a:gd name="connsiteY1" fmla="*/ 0 h 3842247"/>
              <a:gd name="connsiteX2" fmla="*/ 11176310 w 11292925"/>
              <a:gd name="connsiteY2" fmla="*/ 0 h 3842247"/>
              <a:gd name="connsiteX3" fmla="*/ 11292925 w 11292925"/>
              <a:gd name="connsiteY3" fmla="*/ 116615 h 3842247"/>
              <a:gd name="connsiteX4" fmla="*/ 11292925 w 11292925"/>
              <a:gd name="connsiteY4" fmla="*/ 3328816 h 3842247"/>
              <a:gd name="connsiteX5" fmla="*/ 5560514 w 11292925"/>
              <a:gd name="connsiteY5" fmla="*/ 3842247 h 3842247"/>
              <a:gd name="connsiteX6" fmla="*/ 401286 w 11292925"/>
              <a:gd name="connsiteY6" fmla="*/ 3341915 h 3842247"/>
              <a:gd name="connsiteX7" fmla="*/ 8627 w 11292925"/>
              <a:gd name="connsiteY7" fmla="*/ 3233926 h 3842247"/>
              <a:gd name="connsiteX8" fmla="*/ 0 w 11292925"/>
              <a:gd name="connsiteY8" fmla="*/ 116615 h 384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92925" h="3842247">
                <a:moveTo>
                  <a:pt x="0" y="116615"/>
                </a:moveTo>
                <a:cubicBezTo>
                  <a:pt x="0" y="52210"/>
                  <a:pt x="52210" y="0"/>
                  <a:pt x="116615" y="0"/>
                </a:cubicBezTo>
                <a:lnTo>
                  <a:pt x="11176310" y="0"/>
                </a:lnTo>
                <a:cubicBezTo>
                  <a:pt x="11240715" y="0"/>
                  <a:pt x="11292925" y="52210"/>
                  <a:pt x="11292925" y="116615"/>
                </a:cubicBezTo>
                <a:lnTo>
                  <a:pt x="11292925" y="3328816"/>
                </a:lnTo>
                <a:cubicBezTo>
                  <a:pt x="11292925" y="3393221"/>
                  <a:pt x="5624919" y="3842247"/>
                  <a:pt x="5560514" y="3842247"/>
                </a:cubicBezTo>
                <a:cubicBezTo>
                  <a:pt x="4142696" y="3816367"/>
                  <a:pt x="4398402" y="3609333"/>
                  <a:pt x="401286" y="3341915"/>
                </a:cubicBezTo>
                <a:cubicBezTo>
                  <a:pt x="336881" y="3341915"/>
                  <a:pt x="8627" y="3298331"/>
                  <a:pt x="8627" y="3233926"/>
                </a:cubicBezTo>
                <a:cubicBezTo>
                  <a:pt x="5751" y="2194822"/>
                  <a:pt x="2876" y="1155719"/>
                  <a:pt x="0" y="116615"/>
                </a:cubicBezTo>
                <a:close/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AD5B9E62-336B-4305-9A12-B6A7B5CAE6E8}"/>
              </a:ext>
            </a:extLst>
          </p:cNvPr>
          <p:cNvSpPr/>
          <p:nvPr/>
        </p:nvSpPr>
        <p:spPr>
          <a:xfrm>
            <a:off x="4660797" y="1024754"/>
            <a:ext cx="2819933" cy="1084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aseline="-25000" dirty="0"/>
          </a:p>
        </p:txBody>
      </p: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20218206-5E8A-4213-9B4A-BC312E83216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03033" y="1041702"/>
            <a:ext cx="2482423" cy="100233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04C8B7-E807-4BF4-9616-FD1317D328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951" y="1955276"/>
            <a:ext cx="1594793" cy="283873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12A2DC2-8E89-4FBB-AE06-9AE4FA20891D}"/>
              </a:ext>
            </a:extLst>
          </p:cNvPr>
          <p:cNvSpPr/>
          <p:nvPr/>
        </p:nvSpPr>
        <p:spPr>
          <a:xfrm>
            <a:off x="2481068" y="5486391"/>
            <a:ext cx="7024680" cy="575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Arial Narrow" panose="020B0606020202030204" pitchFamily="34" charset="0"/>
              </a:rPr>
              <a:t>УВЕЛИЧЕНИЕ СОБИРАЕМОСТИ БИЛЕТНОЙ ВЫРУЧКИ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3BB7A0A-C79C-4514-A6C9-3A05BF383C4F}"/>
              </a:ext>
            </a:extLst>
          </p:cNvPr>
          <p:cNvGrpSpPr/>
          <p:nvPr/>
        </p:nvGrpSpPr>
        <p:grpSpPr>
          <a:xfrm>
            <a:off x="1625271" y="5360048"/>
            <a:ext cx="855796" cy="695185"/>
            <a:chOff x="3822319" y="5829842"/>
            <a:chExt cx="491808" cy="399508"/>
          </a:xfrm>
          <a:solidFill>
            <a:srgbClr val="00B050"/>
          </a:solidFill>
        </p:grpSpPr>
        <p:sp>
          <p:nvSpPr>
            <p:cNvPr id="8" name="Стрелка: вверх 7">
              <a:extLst>
                <a:ext uri="{FF2B5EF4-FFF2-40B4-BE49-F238E27FC236}">
                  <a16:creationId xmlns:a16="http://schemas.microsoft.com/office/drawing/2014/main" id="{117736CF-DA92-441D-97DF-D91259859591}"/>
                </a:ext>
              </a:extLst>
            </p:cNvPr>
            <p:cNvSpPr/>
            <p:nvPr/>
          </p:nvSpPr>
          <p:spPr>
            <a:xfrm>
              <a:off x="3822319" y="5829842"/>
              <a:ext cx="238600" cy="399508"/>
            </a:xfrm>
            <a:prstGeom prst="upArrow">
              <a:avLst>
                <a:gd name="adj1" fmla="val 43701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D599B1EA-28DA-489E-97E4-134C6A1D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914619" y="5829842"/>
              <a:ext cx="399508" cy="399508"/>
            </a:xfrm>
            <a:prstGeom prst="rect">
              <a:avLst/>
            </a:prstGeom>
          </p:spPr>
        </p:pic>
      </p:grp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2B9C93C-23EA-344A-9C10-BDF6CCD2136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3" b="4955"/>
          <a:stretch/>
        </p:blipFill>
        <p:spPr>
          <a:xfrm>
            <a:off x="7060329" y="1771486"/>
            <a:ext cx="1598122" cy="307848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296C25C-0A6F-40A4-86D2-67451CCBE3F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89277" y="289298"/>
            <a:ext cx="1301438" cy="52548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08BE1D1-2C34-482A-8B12-2611A6154F7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220" y="248276"/>
            <a:ext cx="607532" cy="60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A picture containing transport, bus&#10;&#10;Description automatically generated">
            <a:extLst>
              <a:ext uri="{FF2B5EF4-FFF2-40B4-BE49-F238E27FC236}">
                <a16:creationId xmlns:a16="http://schemas.microsoft.com/office/drawing/2014/main" id="{18DBF87E-D8A9-4191-8FFD-5F514C6003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4" t="19333" r="6706" b="18914"/>
          <a:stretch/>
        </p:blipFill>
        <p:spPr>
          <a:xfrm>
            <a:off x="0" y="3679666"/>
            <a:ext cx="6155895" cy="2374979"/>
          </a:xfrm>
          <a:prstGeom prst="rect">
            <a:avLst/>
          </a:prstGeom>
        </p:spPr>
      </p:pic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FD2477BA-F781-46C2-A5D3-EA7DD817E59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Слайд think-cell" r:id="rId5" imgW="425" imgH="424" progId="TCLayout.ActiveDocument.1">
                  <p:embed/>
                </p:oleObj>
              </mc:Choice>
              <mc:Fallback>
                <p:oleObj name="Слайд think-cell" r:id="rId5" imgW="425" imgH="424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FD2477BA-F781-46C2-A5D3-EA7DD817E5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2635239C-671C-4AE1-85C4-385768D21C0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82725" cy="294751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76B515E-9127-4E2E-A090-2F1590EFC563}"/>
              </a:ext>
            </a:extLst>
          </p:cNvPr>
          <p:cNvSpPr txBox="1"/>
          <p:nvPr/>
        </p:nvSpPr>
        <p:spPr>
          <a:xfrm>
            <a:off x="153269" y="320341"/>
            <a:ext cx="292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8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C35249B7-FC21-412C-8737-872D94548065}"/>
              </a:ext>
            </a:extLst>
          </p:cNvPr>
          <p:cNvCxnSpPr/>
          <p:nvPr/>
        </p:nvCxnSpPr>
        <p:spPr>
          <a:xfrm>
            <a:off x="587830" y="313019"/>
            <a:ext cx="0" cy="52322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FAE0DE0-6BDE-48E1-9EB9-4D6F9E5D888F}"/>
              </a:ext>
            </a:extLst>
          </p:cNvPr>
          <p:cNvSpPr/>
          <p:nvPr/>
        </p:nvSpPr>
        <p:spPr>
          <a:xfrm>
            <a:off x="685641" y="222094"/>
            <a:ext cx="61389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БЕСКОНТАКТНАЯ СИСТЕМА ОПЛАТЫ ПРОЕЗДА </a:t>
            </a:r>
          </a:p>
          <a:p>
            <a:r>
              <a:rPr lang="ru-RU" sz="200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В МОБИЛЬНОМ ПРИЛОЖЕНИИ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D9116A-42E1-46DF-A9BF-7EC08E99BF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932" y="2570063"/>
            <a:ext cx="1854478" cy="3300971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8AC616B-281F-4CF2-9488-6CEBCD66F2D6}"/>
              </a:ext>
            </a:extLst>
          </p:cNvPr>
          <p:cNvSpPr/>
          <p:nvPr/>
        </p:nvSpPr>
        <p:spPr>
          <a:xfrm>
            <a:off x="1459099" y="1463492"/>
            <a:ext cx="41049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СИСТЕМА АВТОМАТИЧЕСКИ ОПРЕДЕЛЯЕТ   </a:t>
            </a:r>
          </a:p>
          <a:p>
            <a:pPr lvl="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СМАРТФОН ПАССАЖИРА И ПРЕДЛАГАЕТ ОПЛАТИТЬ ПРОЕЗД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A3D92B5-21CC-4442-A9DF-A178C6BE68B7}"/>
              </a:ext>
            </a:extLst>
          </p:cNvPr>
          <p:cNvSpPr/>
          <p:nvPr/>
        </p:nvSpPr>
        <p:spPr>
          <a:xfrm>
            <a:off x="445630" y="1549910"/>
            <a:ext cx="1125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155DAA"/>
                </a:solidFill>
                <a:latin typeface="Arial Narrow" panose="020B0606020202030204" pitchFamily="34" charset="0"/>
              </a:rPr>
              <a:t>ШАГ 1. </a:t>
            </a:r>
            <a:endParaRPr lang="ru-RU" sz="2400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F2811EA-7DFE-4892-B404-4158B63E68B5}"/>
              </a:ext>
            </a:extLst>
          </p:cNvPr>
          <p:cNvSpPr/>
          <p:nvPr/>
        </p:nvSpPr>
        <p:spPr>
          <a:xfrm>
            <a:off x="7227138" y="1463492"/>
            <a:ext cx="41049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463B1"/>
              </a:buClr>
            </a:pPr>
            <a:r>
              <a:rPr lang="ru-RU" sz="1600" b="1" dirty="0">
                <a:latin typeface="Arial Narrow" panose="020B0606020202030204" pitchFamily="34" charset="0"/>
              </a:rPr>
              <a:t>ПАССАЖИР ПОДТВЕРЖДАЕТ ОПЛАТУ </a:t>
            </a:r>
          </a:p>
          <a:p>
            <a:pPr>
              <a:buClr>
                <a:srgbClr val="0463B1"/>
              </a:buClr>
            </a:pPr>
            <a:r>
              <a:rPr lang="ru-RU" sz="1600" b="1" dirty="0">
                <a:latin typeface="Arial Narrow" panose="020B0606020202030204" pitchFamily="34" charset="0"/>
              </a:rPr>
              <a:t>В МОБИЛЬНОМ ПРИЛОЖЕНИИ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A2FE964-C094-49B3-A6C2-0014B4432FDC}"/>
              </a:ext>
            </a:extLst>
          </p:cNvPr>
          <p:cNvSpPr/>
          <p:nvPr/>
        </p:nvSpPr>
        <p:spPr>
          <a:xfrm>
            <a:off x="6213669" y="1523276"/>
            <a:ext cx="1125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155DAA"/>
                </a:solidFill>
                <a:latin typeface="Arial Narrow" panose="020B0606020202030204" pitchFamily="34" charset="0"/>
              </a:rPr>
              <a:t>ШАГ 2. </a:t>
            </a:r>
            <a:endParaRPr lang="ru-RU" sz="24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171647-031C-4337-996F-678CFCFCC09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82227" y="2516329"/>
            <a:ext cx="2419350" cy="147637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843E561-1626-4D40-9274-87D8526A9D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812" y="3715427"/>
            <a:ext cx="420181" cy="54592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BCC2FAD-21B6-4C42-92C4-522AE4763CE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634143" y="6172949"/>
            <a:ext cx="7557855" cy="52322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B166B57-1183-463D-890B-38546A0FC62B}"/>
              </a:ext>
            </a:extLst>
          </p:cNvPr>
          <p:cNvSpPr txBox="1"/>
          <p:nvPr/>
        </p:nvSpPr>
        <p:spPr>
          <a:xfrm>
            <a:off x="4850056" y="6168747"/>
            <a:ext cx="7191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ДОСТУПНОСТЬ ОСУЩЕСТВЛЕНИЯ ОПЛАТЫ В ЛЮБОЙ ТОЧКЕ ТРАНСПОРТНОГО СРЕДСТВА</a:t>
            </a:r>
          </a:p>
          <a:p>
            <a:pPr algn="r"/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МИНИМИЗАЦИЯ ОЧЕРЕДЕЙ НА ВХОДЕ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4024897-A947-403F-A852-50BA6206FDEA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589277" y="289298"/>
            <a:ext cx="1301438" cy="52548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8878602-0115-4D74-8DFD-E73202A64FD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220" y="248276"/>
            <a:ext cx="607532" cy="60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01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57A5F75D-8AA3-4558-9B95-8F3FF4C09FF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Слайд think-cell" r:id="rId4" imgW="425" imgH="424" progId="TCLayout.ActiveDocument.1">
                  <p:embed/>
                </p:oleObj>
              </mc:Choice>
              <mc:Fallback>
                <p:oleObj name="Слайд think-cell" r:id="rId4" imgW="425" imgH="424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57A5F75D-8AA3-4558-9B95-8F3FF4C09F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10A2F6D-2AE4-4487-B0CB-0CBA10F8301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32"/>
            <a:ext cx="9582725" cy="2947514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CFE3570-8055-4AA3-B10A-F5098D196CA2}"/>
              </a:ext>
            </a:extLst>
          </p:cNvPr>
          <p:cNvGrpSpPr/>
          <p:nvPr/>
        </p:nvGrpSpPr>
        <p:grpSpPr>
          <a:xfrm>
            <a:off x="587829" y="313018"/>
            <a:ext cx="7442085" cy="523220"/>
            <a:chOff x="587829" y="313018"/>
            <a:chExt cx="7442085" cy="523220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0532C657-A44A-45BE-B3F7-0DCBD7EFFCE0}"/>
                </a:ext>
              </a:extLst>
            </p:cNvPr>
            <p:cNvCxnSpPr/>
            <p:nvPr/>
          </p:nvCxnSpPr>
          <p:spPr>
            <a:xfrm>
              <a:off x="587829" y="313018"/>
              <a:ext cx="0" cy="52322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0729F506-9A53-44CB-A464-F56962191683}"/>
                </a:ext>
              </a:extLst>
            </p:cNvPr>
            <p:cNvSpPr/>
            <p:nvPr/>
          </p:nvSpPr>
          <p:spPr>
            <a:xfrm>
              <a:off x="673926" y="388829"/>
              <a:ext cx="73559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УДОБНОЕ МОБИЛЬНОЕ ПРИЛОЖЕНИЕ ДЛЯ ПАССАЖИРА</a:t>
              </a:r>
            </a:p>
          </p:txBody>
        </p:sp>
      </p:grpSp>
      <p:sp>
        <p:nvSpPr>
          <p:cNvPr id="11" name="Прямоугольник 60">
            <a:extLst>
              <a:ext uri="{FF2B5EF4-FFF2-40B4-BE49-F238E27FC236}">
                <a16:creationId xmlns:a16="http://schemas.microsoft.com/office/drawing/2014/main" id="{BFEB3BB2-F1EB-43A9-8BF6-C17356DAD236}"/>
              </a:ext>
            </a:extLst>
          </p:cNvPr>
          <p:cNvSpPr txBox="1"/>
          <p:nvPr/>
        </p:nvSpPr>
        <p:spPr>
          <a:xfrm>
            <a:off x="424587" y="5683046"/>
            <a:ext cx="1907033" cy="738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200">
                <a:latin typeface="Ubuntu-Regular"/>
                <a:ea typeface="Ubuntu-Regular"/>
                <a:cs typeface="Ubuntu-Regular"/>
                <a:sym typeface="Ubuntu-Regular"/>
              </a:defRPr>
            </a:lvl1pPr>
          </a:lstStyle>
          <a:p>
            <a:pPr algn="ctr"/>
            <a:r>
              <a:rPr lang="ru-RU" sz="1400" b="1" dirty="0">
                <a:solidFill>
                  <a:srgbClr val="1176BA"/>
                </a:solidFill>
                <a:latin typeface="Arial Narrow" panose="020B0606020202030204" pitchFamily="34" charset="0"/>
              </a:rPr>
              <a:t>УПРАВЛЕНИЕ ИНСТРУМЕНТАМИ ОПЛАТЫ</a:t>
            </a:r>
          </a:p>
        </p:txBody>
      </p:sp>
      <p:sp>
        <p:nvSpPr>
          <p:cNvPr id="14" name="Прямоугольник 60">
            <a:extLst>
              <a:ext uri="{FF2B5EF4-FFF2-40B4-BE49-F238E27FC236}">
                <a16:creationId xmlns:a16="http://schemas.microsoft.com/office/drawing/2014/main" id="{8BD6B1EC-4AA1-4101-ABD0-8FFD1020BF3A}"/>
              </a:ext>
            </a:extLst>
          </p:cNvPr>
          <p:cNvSpPr txBox="1"/>
          <p:nvPr/>
        </p:nvSpPr>
        <p:spPr>
          <a:xfrm>
            <a:off x="2687875" y="5683046"/>
            <a:ext cx="1907033" cy="738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latin typeface="Ubuntu-Regular"/>
                <a:ea typeface="Ubuntu-Regular"/>
                <a:cs typeface="Ubuntu-Regular"/>
                <a:sym typeface="Ubuntu-Regular"/>
              </a:defRPr>
            </a:lvl1pPr>
          </a:lstStyle>
          <a:p>
            <a:pPr algn="ctr"/>
            <a:r>
              <a:rPr lang="ru-RU" sz="1400" b="1" dirty="0">
                <a:solidFill>
                  <a:srgbClr val="1176BA"/>
                </a:solidFill>
                <a:latin typeface="Arial Narrow" panose="020B0606020202030204" pitchFamily="34" charset="0"/>
              </a:rPr>
              <a:t>ТРАНСПОРТНЫЕ СРЕДСТВА </a:t>
            </a:r>
          </a:p>
          <a:p>
            <a:pPr algn="ctr"/>
            <a:r>
              <a:rPr lang="ru-RU" sz="1400" b="1" dirty="0">
                <a:solidFill>
                  <a:srgbClr val="1176BA"/>
                </a:solidFill>
                <a:latin typeface="Arial Narrow" panose="020B0606020202030204" pitchFamily="34" charset="0"/>
              </a:rPr>
              <a:t>НА КАРТЕ ОНЛАЙН</a:t>
            </a:r>
          </a:p>
        </p:txBody>
      </p:sp>
      <p:sp>
        <p:nvSpPr>
          <p:cNvPr id="17" name="Прямоугольник 60">
            <a:extLst>
              <a:ext uri="{FF2B5EF4-FFF2-40B4-BE49-F238E27FC236}">
                <a16:creationId xmlns:a16="http://schemas.microsoft.com/office/drawing/2014/main" id="{E8455141-52CA-41DA-9FE1-0059D7365BA0}"/>
              </a:ext>
            </a:extLst>
          </p:cNvPr>
          <p:cNvSpPr txBox="1"/>
          <p:nvPr/>
        </p:nvSpPr>
        <p:spPr>
          <a:xfrm>
            <a:off x="4824192" y="5683046"/>
            <a:ext cx="2230980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latin typeface="Ubuntu-Regular"/>
                <a:ea typeface="Ubuntu-Regular"/>
                <a:cs typeface="Ubuntu-Regular"/>
                <a:sym typeface="Ubuntu-Regular"/>
              </a:defRPr>
            </a:lvl1pPr>
          </a:lstStyle>
          <a:p>
            <a:pPr algn="ctr"/>
            <a:r>
              <a:rPr lang="ru-RU" sz="1400" b="1" dirty="0">
                <a:solidFill>
                  <a:srgbClr val="1176BA"/>
                </a:solidFill>
                <a:latin typeface="Arial Narrow" panose="020B0606020202030204" pitchFamily="34" charset="0"/>
              </a:rPr>
              <a:t>ПОСТРОЕНИЕ МАРШРУТОВ </a:t>
            </a:r>
          </a:p>
          <a:p>
            <a:pPr algn="ctr"/>
            <a:r>
              <a:rPr lang="ru-RU" sz="1400" b="1" dirty="0">
                <a:solidFill>
                  <a:srgbClr val="1176BA"/>
                </a:solidFill>
                <a:latin typeface="Arial Narrow" panose="020B0606020202030204" pitchFamily="34" charset="0"/>
              </a:rPr>
              <a:t>(С УЧЕТОМ ПЕРЕСАДОК)</a:t>
            </a:r>
          </a:p>
        </p:txBody>
      </p:sp>
      <p:sp>
        <p:nvSpPr>
          <p:cNvPr id="18" name="Прямоугольник 60">
            <a:extLst>
              <a:ext uri="{FF2B5EF4-FFF2-40B4-BE49-F238E27FC236}">
                <a16:creationId xmlns:a16="http://schemas.microsoft.com/office/drawing/2014/main" id="{8F753F6F-9066-4E9B-A524-D2ACEF34303F}"/>
              </a:ext>
            </a:extLst>
          </p:cNvPr>
          <p:cNvSpPr txBox="1"/>
          <p:nvPr/>
        </p:nvSpPr>
        <p:spPr>
          <a:xfrm>
            <a:off x="7250170" y="5686396"/>
            <a:ext cx="2049918" cy="738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latin typeface="Ubuntu-Regular"/>
                <a:ea typeface="Ubuntu-Regular"/>
                <a:cs typeface="Ubuntu-Regular"/>
                <a:sym typeface="Ubuntu-Regular"/>
              </a:defRPr>
            </a:lvl1pPr>
          </a:lstStyle>
          <a:p>
            <a:pPr algn="ctr"/>
            <a:r>
              <a:rPr lang="ru-RU" sz="1400" b="1" dirty="0">
                <a:solidFill>
                  <a:srgbClr val="1176BA"/>
                </a:solidFill>
                <a:latin typeface="Arial Narrow" panose="020B0606020202030204" pitchFamily="34" charset="0"/>
              </a:rPr>
              <a:t>ОНЛАЙН РАСПИСАНИЕ            И ПРОГНОЗ ПРИБЫТИЯ ТРАНСПОРТА</a:t>
            </a:r>
          </a:p>
        </p:txBody>
      </p:sp>
      <p:sp>
        <p:nvSpPr>
          <p:cNvPr id="19" name="Прямоугольник 60">
            <a:extLst>
              <a:ext uri="{FF2B5EF4-FFF2-40B4-BE49-F238E27FC236}">
                <a16:creationId xmlns:a16="http://schemas.microsoft.com/office/drawing/2014/main" id="{AD2C1207-32CC-4E65-A109-E98D03D2AF2F}"/>
              </a:ext>
            </a:extLst>
          </p:cNvPr>
          <p:cNvSpPr txBox="1"/>
          <p:nvPr/>
        </p:nvSpPr>
        <p:spPr>
          <a:xfrm>
            <a:off x="9470164" y="5683046"/>
            <a:ext cx="2342405" cy="738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200">
                <a:latin typeface="Ubuntu-Regular"/>
                <a:ea typeface="Ubuntu-Regular"/>
                <a:cs typeface="Ubuntu-Regular"/>
                <a:sym typeface="Ubuntu-Regular"/>
              </a:defRPr>
            </a:lvl1pPr>
          </a:lstStyle>
          <a:p>
            <a:pPr algn="ctr"/>
            <a:r>
              <a:rPr lang="ru-RU" sz="1400" b="1" dirty="0">
                <a:solidFill>
                  <a:srgbClr val="1176BA"/>
                </a:solidFill>
                <a:latin typeface="Arial Narrow" panose="020B0606020202030204" pitchFamily="34" charset="0"/>
              </a:rPr>
              <a:t>ОПЛАТА ПРОЕЗДА </a:t>
            </a:r>
          </a:p>
          <a:p>
            <a:pPr algn="ctr"/>
            <a:r>
              <a:rPr lang="ru-RU" sz="1400" b="1" dirty="0">
                <a:solidFill>
                  <a:srgbClr val="1176BA"/>
                </a:solidFill>
                <a:latin typeface="Arial Narrow" panose="020B0606020202030204" pitchFamily="34" charset="0"/>
              </a:rPr>
              <a:t>И УДОБНЫЕ СПОСОБЫ ПОПОЛНЕНИЯ БАЛАНСА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5A4A7B-D8A7-417B-83CB-53BBF6D55D05}"/>
              </a:ext>
            </a:extLst>
          </p:cNvPr>
          <p:cNvSpPr txBox="1"/>
          <p:nvPr/>
        </p:nvSpPr>
        <p:spPr>
          <a:xfrm>
            <a:off x="49160" y="313018"/>
            <a:ext cx="58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9</a:t>
            </a:r>
          </a:p>
        </p:txBody>
      </p:sp>
      <p:pic>
        <p:nvPicPr>
          <p:cNvPr id="38" name="Screenshot 2020-07-07 at 12.25.27.png" descr="Screenshot 2020-07-07 at 12.25.27.png">
            <a:extLst>
              <a:ext uri="{FF2B5EF4-FFF2-40B4-BE49-F238E27FC236}">
                <a16:creationId xmlns:a16="http://schemas.microsoft.com/office/drawing/2014/main" id="{C7A5E468-9ABE-4108-B7A8-D6CF20C14C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555" y="1321992"/>
            <a:ext cx="2032001" cy="3558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1F8E264-B898-4B4A-B2FE-E652440F41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298" y="1250386"/>
            <a:ext cx="2099823" cy="369524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9A8CDD2-83DE-48ED-B8FD-A7C5803D0F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166" y="1326687"/>
            <a:ext cx="1860230" cy="35009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8384C0-BC84-446B-8450-AEB36845F9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74" y="1300209"/>
            <a:ext cx="4297325" cy="3590247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17F2DB7E-BC91-4DFB-8CA2-A8718AF898F0}"/>
              </a:ext>
            </a:extLst>
          </p:cNvPr>
          <p:cNvGrpSpPr/>
          <p:nvPr/>
        </p:nvGrpSpPr>
        <p:grpSpPr>
          <a:xfrm>
            <a:off x="901778" y="4904518"/>
            <a:ext cx="10078265" cy="610770"/>
            <a:chOff x="901778" y="4953678"/>
            <a:chExt cx="10078265" cy="61077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C4319B2-E178-47D8-9C31-528F4EEAD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01778" y="4953678"/>
              <a:ext cx="815002" cy="610770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84DADEEA-1CA6-42A6-8B61-D76F0F744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217594" y="4953678"/>
              <a:ext cx="815002" cy="610770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48AC5829-3A5D-422A-AE1E-C1ACC91EB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533410" y="4953678"/>
              <a:ext cx="815002" cy="610770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2DFAF40A-5F9E-461D-89BA-4B14AEC57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849226" y="4953678"/>
              <a:ext cx="815002" cy="61077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058C71C0-DE3C-461B-9482-A5F8EB367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165041" y="4953678"/>
              <a:ext cx="815002" cy="610770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05B6D8E-2BF2-450A-BD18-B6DE1A935C31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589277" y="289298"/>
            <a:ext cx="1301438" cy="52548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9B55ED9-C795-48C1-8747-72A837CEDF4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220" y="248276"/>
            <a:ext cx="607532" cy="60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14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842</Words>
  <Application>Microsoft Office PowerPoint</Application>
  <PresentationFormat>Широкоэкранный</PresentationFormat>
  <Paragraphs>257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КОМПЛЕКСНОЕ РЕШЕНИЕ ДЛЯ УПРАВЛЕНИЯ ГОРОДСКИМ ОБЩЕСТВЕННЫМ ТРАНСПОРТОМ</dc:title>
  <dc:creator>PR</dc:creator>
  <cp:lastModifiedBy>Неизвестный пользователь</cp:lastModifiedBy>
  <cp:revision>544</cp:revision>
  <cp:lastPrinted>2021-07-15T12:19:30Z</cp:lastPrinted>
  <dcterms:created xsi:type="dcterms:W3CDTF">2021-06-04T08:17:47Z</dcterms:created>
  <dcterms:modified xsi:type="dcterms:W3CDTF">2021-09-07T12:44:03Z</dcterms:modified>
</cp:coreProperties>
</file>